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8288000" cy="10287000"/>
  <p:notesSz cx="6858000" cy="9144000"/>
  <p:embeddedFontLst>
    <p:embeddedFont>
      <p:font typeface="29LT Riwaya" panose="020B0604020202020204" charset="-78"/>
      <p:regular r:id="rId95"/>
    </p:embeddedFont>
    <p:embeddedFont>
      <p:font typeface="29LT Riwaya Bold" panose="020B0604020202020204" charset="-78"/>
      <p:regular r:id="rId96"/>
    </p:embeddedFont>
    <p:embeddedFont>
      <p:font typeface="Garet" panose="020B0604020202020204" charset="0"/>
      <p:regular r:id="rId97"/>
    </p:embeddedFont>
    <p:embeddedFont>
      <p:font typeface="Garet Bold" panose="020B0604020202020204" charset="0"/>
      <p:regular r:id="rId98"/>
    </p:embeddedFont>
    <p:embeddedFont>
      <p:font typeface="Inter" panose="020B0604020202020204" charset="0"/>
      <p:regular r:id="rId99"/>
    </p:embeddedFont>
    <p:embeddedFont>
      <p:font typeface="Inter Bold" panose="020B0604020202020204" charset="0"/>
      <p:regular r:id="rId100"/>
    </p:embeddedFont>
    <p:embeddedFont>
      <p:font typeface="Neirizi" panose="020B0604020202020204" charset="0"/>
      <p:regular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252" y="35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68237" y="0"/>
            <a:ext cx="6405413" cy="12022429"/>
            <a:chOff x="0" y="0"/>
            <a:chExt cx="3380501" cy="6344920"/>
          </a:xfrm>
        </p:grpSpPr>
        <p:sp>
          <p:nvSpPr>
            <p:cNvPr id="3" name="Freeform 3"/>
            <p:cNvSpPr/>
            <p:nvPr/>
          </p:nvSpPr>
          <p:spPr>
            <a:xfrm>
              <a:off x="0" y="0"/>
              <a:ext cx="3380501" cy="6344920"/>
            </a:xfrm>
            <a:custGeom>
              <a:avLst/>
              <a:gdLst/>
              <a:ahLst/>
              <a:cxnLst/>
              <a:rect l="l" t="t" r="r" b="b"/>
              <a:pathLst>
                <a:path w="3380501" h="6344920">
                  <a:moveTo>
                    <a:pt x="2161058" y="6344920"/>
                  </a:moveTo>
                  <a:lnTo>
                    <a:pt x="0" y="6344920"/>
                  </a:lnTo>
                  <a:lnTo>
                    <a:pt x="0" y="1031240"/>
                  </a:lnTo>
                  <a:cubicBezTo>
                    <a:pt x="0" y="461010"/>
                    <a:pt x="545145" y="0"/>
                    <a:pt x="1219443" y="0"/>
                  </a:cubicBezTo>
                  <a:lnTo>
                    <a:pt x="3380501" y="0"/>
                  </a:lnTo>
                  <a:lnTo>
                    <a:pt x="3380501" y="5313680"/>
                  </a:lnTo>
                  <a:cubicBezTo>
                    <a:pt x="3380501" y="5883910"/>
                    <a:pt x="2835356" y="6344920"/>
                    <a:pt x="2161058" y="6344920"/>
                  </a:cubicBezTo>
                  <a:close/>
                </a:path>
              </a:pathLst>
            </a:custGeom>
            <a:blipFill>
              <a:blip r:embed="rId2"/>
              <a:stretch>
                <a:fillRect l="-43845" r="-43845"/>
              </a:stretch>
            </a:blipFill>
          </p:spPr>
          <p:txBody>
            <a:bodyPr/>
            <a:lstStyle/>
            <a:p>
              <a:endParaRPr lang="fr-FR"/>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368237" cy="3177813"/>
            <a:chOff x="0" y="0"/>
            <a:chExt cx="8982311" cy="2510865"/>
          </a:xfrm>
        </p:grpSpPr>
        <p:sp>
          <p:nvSpPr>
            <p:cNvPr id="8" name="Freeform 8"/>
            <p:cNvSpPr/>
            <p:nvPr/>
          </p:nvSpPr>
          <p:spPr>
            <a:xfrm>
              <a:off x="0" y="0"/>
              <a:ext cx="8982311" cy="2510865"/>
            </a:xfrm>
            <a:custGeom>
              <a:avLst/>
              <a:gdLst/>
              <a:ahLst/>
              <a:cxnLst/>
              <a:rect l="l" t="t" r="r" b="b"/>
              <a:pathLst>
                <a:path w="8982311" h="2510865">
                  <a:moveTo>
                    <a:pt x="0" y="0"/>
                  </a:moveTo>
                  <a:lnTo>
                    <a:pt x="8982311" y="0"/>
                  </a:lnTo>
                  <a:lnTo>
                    <a:pt x="8982311" y="2510865"/>
                  </a:lnTo>
                  <a:lnTo>
                    <a:pt x="0" y="2510865"/>
                  </a:lnTo>
                  <a:close/>
                </a:path>
              </a:pathLst>
            </a:custGeom>
            <a:solidFill>
              <a:srgbClr val="F6F6F6"/>
            </a:solidFill>
          </p:spPr>
          <p:txBody>
            <a:bodyPr/>
            <a:lstStyle/>
            <a:p>
              <a:endParaRPr lang="fr-FR"/>
            </a:p>
          </p:txBody>
        </p:sp>
        <p:sp>
          <p:nvSpPr>
            <p:cNvPr id="9" name="TextBox 9"/>
            <p:cNvSpPr txBox="1"/>
            <p:nvPr/>
          </p:nvSpPr>
          <p:spPr>
            <a:xfrm>
              <a:off x="0" y="-38100"/>
              <a:ext cx="8982311"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891C8"/>
            </a:solidFill>
          </p:spPr>
          <p:txBody>
            <a:bodyPr/>
            <a:lstStyle/>
            <a:p>
              <a:endParaRPr lang="fr-FR"/>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26351" y="5738313"/>
            <a:ext cx="4176257" cy="545802"/>
            <a:chOff x="0" y="0"/>
            <a:chExt cx="1099919" cy="143750"/>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B91C3"/>
            </a:solidFill>
          </p:spPr>
          <p:txBody>
            <a:bodyPr/>
            <a:lstStyle/>
            <a:p>
              <a:endParaRPr lang="fr-FR"/>
            </a:p>
          </p:txBody>
        </p:sp>
        <p:sp>
          <p:nvSpPr>
            <p:cNvPr id="18" name="TextBox 18"/>
            <p:cNvSpPr txBox="1"/>
            <p:nvPr/>
          </p:nvSpPr>
          <p:spPr>
            <a:xfrm>
              <a:off x="0" y="-28575"/>
              <a:ext cx="1099919" cy="172325"/>
            </a:xfrm>
            <a:prstGeom prst="rect">
              <a:avLst/>
            </a:prstGeom>
          </p:spPr>
          <p:txBody>
            <a:bodyPr lIns="50800" tIns="50800" rIns="50800" bIns="50800" rtlCol="0" anchor="ctr"/>
            <a:lstStyle/>
            <a:p>
              <a:pPr algn="ctr">
                <a:lnSpc>
                  <a:spcPts val="2659"/>
                </a:lnSpc>
              </a:pPr>
              <a:r>
                <a:rPr lang="en-US" sz="1899">
                  <a:solidFill>
                    <a:srgbClr val="FFFFFF"/>
                  </a:solidFill>
                  <a:latin typeface="Garet"/>
                  <a:ea typeface="Garet"/>
                  <a:cs typeface="Garet"/>
                  <a:sym typeface="Garet"/>
                </a:rPr>
                <a:t>Junuary 2025</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1B91C3">
                <a:alpha val="29804"/>
              </a:srgbClr>
            </a:solidFill>
          </p:spPr>
          <p:txBody>
            <a:bodyPr/>
            <a:lstStyle/>
            <a:p>
              <a:endParaRPr lang="fr-FR"/>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597319" y="7644934"/>
            <a:ext cx="488488" cy="488488"/>
          </a:xfrm>
          <a:custGeom>
            <a:avLst/>
            <a:gdLst/>
            <a:ahLst/>
            <a:cxnLst/>
            <a:rect l="l" t="t" r="r" b="b"/>
            <a:pathLst>
              <a:path w="488488" h="488488">
                <a:moveTo>
                  <a:pt x="0" y="0"/>
                </a:moveTo>
                <a:lnTo>
                  <a:pt x="488488" y="0"/>
                </a:lnTo>
                <a:lnTo>
                  <a:pt x="488488" y="488488"/>
                </a:lnTo>
                <a:lnTo>
                  <a:pt x="0" y="4884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23" name="Group 23"/>
          <p:cNvGrpSpPr/>
          <p:nvPr/>
        </p:nvGrpSpPr>
        <p:grpSpPr>
          <a:xfrm>
            <a:off x="7565097" y="8133422"/>
            <a:ext cx="3634212" cy="363421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B91C3">
                  <a:alpha val="9804"/>
                </a:srgbClr>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8658227" y="9258300"/>
            <a:ext cx="1562030" cy="784426"/>
          </a:xfrm>
          <a:custGeom>
            <a:avLst/>
            <a:gdLst/>
            <a:ahLst/>
            <a:cxnLst/>
            <a:rect l="l" t="t" r="r" b="b"/>
            <a:pathLst>
              <a:path w="1562030" h="784426">
                <a:moveTo>
                  <a:pt x="0" y="0"/>
                </a:moveTo>
                <a:lnTo>
                  <a:pt x="1562030" y="0"/>
                </a:lnTo>
                <a:lnTo>
                  <a:pt x="1562030" y="784426"/>
                </a:lnTo>
                <a:lnTo>
                  <a:pt x="0" y="784426"/>
                </a:lnTo>
                <a:lnTo>
                  <a:pt x="0" y="0"/>
                </a:lnTo>
                <a:close/>
              </a:path>
            </a:pathLst>
          </a:custGeom>
          <a:blipFill>
            <a:blip r:embed="rId5"/>
            <a:stretch>
              <a:fillRect/>
            </a:stretch>
          </a:blipFill>
        </p:spPr>
        <p:txBody>
          <a:bodyPr/>
          <a:lstStyle/>
          <a:p>
            <a:endParaRPr lang="fr-FR"/>
          </a:p>
        </p:txBody>
      </p:sp>
      <p:sp>
        <p:nvSpPr>
          <p:cNvPr id="27" name="TextBox 27"/>
          <p:cNvSpPr txBox="1"/>
          <p:nvPr/>
        </p:nvSpPr>
        <p:spPr>
          <a:xfrm>
            <a:off x="2266525" y="7670738"/>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f.hassani@enscs.edu.dz</a:t>
            </a:r>
          </a:p>
        </p:txBody>
      </p:sp>
      <p:sp>
        <p:nvSpPr>
          <p:cNvPr id="28" name="TextBox 28"/>
          <p:cNvSpPr txBox="1"/>
          <p:nvPr/>
        </p:nvSpPr>
        <p:spPr>
          <a:xfrm>
            <a:off x="1726351" y="2589980"/>
            <a:ext cx="8795646" cy="2433958"/>
          </a:xfrm>
          <a:prstGeom prst="rect">
            <a:avLst/>
          </a:prstGeom>
        </p:spPr>
        <p:txBody>
          <a:bodyPr lIns="0" tIns="0" rIns="0" bIns="0" rtlCol="0" anchor="t">
            <a:spAutoFit/>
          </a:bodyPr>
          <a:lstStyle/>
          <a:p>
            <a:pPr algn="l">
              <a:lnSpc>
                <a:spcPts val="9545"/>
              </a:lnSpc>
            </a:pPr>
            <a:r>
              <a:rPr lang="en-US" sz="8300" b="1">
                <a:solidFill>
                  <a:srgbClr val="000000"/>
                </a:solidFill>
                <a:latin typeface="Garet Bold"/>
                <a:ea typeface="Garet Bold"/>
                <a:cs typeface="Garet Bold"/>
                <a:sym typeface="Garet Bold"/>
              </a:rPr>
              <a:t>END SEMESTER</a:t>
            </a:r>
          </a:p>
          <a:p>
            <a:pPr algn="l">
              <a:lnSpc>
                <a:spcPts val="9545"/>
              </a:lnSpc>
            </a:pPr>
            <a:r>
              <a:rPr lang="en-US" sz="8300" b="1">
                <a:solidFill>
                  <a:srgbClr val="000000"/>
                </a:solidFill>
                <a:latin typeface="Garet Bold"/>
                <a:ea typeface="Garet Bold"/>
                <a:cs typeface="Garet Bold"/>
                <a:sym typeface="Garet Bold"/>
              </a:rPr>
              <a:t>PROJECT</a:t>
            </a:r>
          </a:p>
        </p:txBody>
      </p:sp>
      <p:sp>
        <p:nvSpPr>
          <p:cNvPr id="29" name="Freeform 29"/>
          <p:cNvSpPr/>
          <p:nvPr/>
        </p:nvSpPr>
        <p:spPr>
          <a:xfrm>
            <a:off x="1597319" y="8209605"/>
            <a:ext cx="488488" cy="488488"/>
          </a:xfrm>
          <a:custGeom>
            <a:avLst/>
            <a:gdLst/>
            <a:ahLst/>
            <a:cxnLst/>
            <a:rect l="l" t="t" r="r" b="b"/>
            <a:pathLst>
              <a:path w="488488" h="488488">
                <a:moveTo>
                  <a:pt x="0" y="0"/>
                </a:moveTo>
                <a:lnTo>
                  <a:pt x="488488" y="0"/>
                </a:lnTo>
                <a:lnTo>
                  <a:pt x="488488" y="488489"/>
                </a:lnTo>
                <a:lnTo>
                  <a:pt x="0" y="4884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0" name="TextBox 30"/>
          <p:cNvSpPr txBox="1"/>
          <p:nvPr/>
        </p:nvSpPr>
        <p:spPr>
          <a:xfrm>
            <a:off x="2266525" y="8235409"/>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s.harnane@enscs.edu.dz</a:t>
            </a:r>
          </a:p>
        </p:txBody>
      </p:sp>
      <p:sp>
        <p:nvSpPr>
          <p:cNvPr id="31" name="Freeform 31"/>
          <p:cNvSpPr/>
          <p:nvPr/>
        </p:nvSpPr>
        <p:spPr>
          <a:xfrm>
            <a:off x="1597319" y="8774277"/>
            <a:ext cx="488488" cy="488488"/>
          </a:xfrm>
          <a:custGeom>
            <a:avLst/>
            <a:gdLst/>
            <a:ahLst/>
            <a:cxnLst/>
            <a:rect l="l" t="t" r="r" b="b"/>
            <a:pathLst>
              <a:path w="488488" h="488488">
                <a:moveTo>
                  <a:pt x="0" y="0"/>
                </a:moveTo>
                <a:lnTo>
                  <a:pt x="488488" y="0"/>
                </a:lnTo>
                <a:lnTo>
                  <a:pt x="488488" y="488488"/>
                </a:lnTo>
                <a:lnTo>
                  <a:pt x="0" y="4884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2" name="TextBox 32"/>
          <p:cNvSpPr txBox="1"/>
          <p:nvPr/>
        </p:nvSpPr>
        <p:spPr>
          <a:xfrm>
            <a:off x="2266525" y="8800081"/>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m.kassoul@enscs.edu.dz</a:t>
            </a:r>
          </a:p>
        </p:txBody>
      </p:sp>
      <p:sp>
        <p:nvSpPr>
          <p:cNvPr id="33" name="Freeform 33"/>
          <p:cNvSpPr/>
          <p:nvPr/>
        </p:nvSpPr>
        <p:spPr>
          <a:xfrm>
            <a:off x="1597319" y="9338948"/>
            <a:ext cx="488488" cy="488488"/>
          </a:xfrm>
          <a:custGeom>
            <a:avLst/>
            <a:gdLst/>
            <a:ahLst/>
            <a:cxnLst/>
            <a:rect l="l" t="t" r="r" b="b"/>
            <a:pathLst>
              <a:path w="488488" h="488488">
                <a:moveTo>
                  <a:pt x="0" y="0"/>
                </a:moveTo>
                <a:lnTo>
                  <a:pt x="488488" y="0"/>
                </a:lnTo>
                <a:lnTo>
                  <a:pt x="488488" y="488488"/>
                </a:lnTo>
                <a:lnTo>
                  <a:pt x="0" y="4884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4" name="TextBox 34"/>
          <p:cNvSpPr txBox="1"/>
          <p:nvPr/>
        </p:nvSpPr>
        <p:spPr>
          <a:xfrm>
            <a:off x="2266525" y="9364752"/>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a.gheribi@enscs.edu.dz</a:t>
            </a:r>
          </a:p>
        </p:txBody>
      </p:sp>
      <p:sp>
        <p:nvSpPr>
          <p:cNvPr id="35" name="Freeform 35"/>
          <p:cNvSpPr/>
          <p:nvPr/>
        </p:nvSpPr>
        <p:spPr>
          <a:xfrm>
            <a:off x="3966937" y="786854"/>
            <a:ext cx="3871343" cy="1157592"/>
          </a:xfrm>
          <a:custGeom>
            <a:avLst/>
            <a:gdLst/>
            <a:ahLst/>
            <a:cxnLst/>
            <a:rect l="l" t="t" r="r" b="b"/>
            <a:pathLst>
              <a:path w="3871343" h="1157592">
                <a:moveTo>
                  <a:pt x="0" y="0"/>
                </a:moveTo>
                <a:lnTo>
                  <a:pt x="3871342" y="0"/>
                </a:lnTo>
                <a:lnTo>
                  <a:pt x="3871342" y="1157592"/>
                </a:lnTo>
                <a:lnTo>
                  <a:pt x="0" y="1157592"/>
                </a:lnTo>
                <a:lnTo>
                  <a:pt x="0" y="0"/>
                </a:lnTo>
                <a:close/>
              </a:path>
            </a:pathLst>
          </a:custGeom>
          <a:blipFill>
            <a:blip r:embed="rId5"/>
            <a:stretch>
              <a:fillRect b="-67945"/>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WHAT ARE MOBILE AD HOC NETWORKS (MANETS)?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94311"/>
            <a:ext cx="16708236" cy="6136609"/>
          </a:xfrm>
          <a:prstGeom prst="rect">
            <a:avLst/>
          </a:prstGeom>
        </p:spPr>
        <p:txBody>
          <a:bodyPr lIns="0" tIns="0" rIns="0" bIns="0" rtlCol="0" anchor="t">
            <a:spAutoFit/>
          </a:bodyPr>
          <a:lstStyle/>
          <a:p>
            <a:pPr algn="l">
              <a:lnSpc>
                <a:spcPts val="5391"/>
              </a:lnSpc>
            </a:pPr>
            <a:r>
              <a:rPr lang="en-US" sz="3851" b="1" u="sng">
                <a:solidFill>
                  <a:srgbClr val="000000"/>
                </a:solidFill>
                <a:latin typeface="29LT Riwaya Bold"/>
                <a:ea typeface="29LT Riwaya Bold"/>
                <a:cs typeface="29LT Riwaya Bold"/>
                <a:sym typeface="29LT Riwaya Bold"/>
              </a:rPr>
              <a:t>Characteristics :</a:t>
            </a:r>
          </a:p>
          <a:p>
            <a:pPr marL="745124" lvl="1" indent="-372562" algn="l">
              <a:lnSpc>
                <a:spcPts val="4831"/>
              </a:lnSpc>
              <a:buAutoNum type="arabicPeriod"/>
            </a:pPr>
            <a:r>
              <a:rPr lang="en-US" sz="3451" b="1">
                <a:solidFill>
                  <a:srgbClr val="000000"/>
                </a:solidFill>
                <a:latin typeface="29LT Riwaya Bold"/>
                <a:ea typeface="29LT Riwaya Bold"/>
                <a:cs typeface="29LT Riwaya Bold"/>
                <a:sym typeface="29LT Riwaya Bold"/>
              </a:rPr>
              <a:t>Infrastructure-less</a:t>
            </a:r>
          </a:p>
          <a:p>
            <a:pPr marL="1490248" lvl="2" indent="-496749" algn="l">
              <a:lnSpc>
                <a:spcPts val="4831"/>
              </a:lnSpc>
              <a:buFont typeface="Arial"/>
              <a:buChar char="⚬"/>
            </a:pPr>
            <a:r>
              <a:rPr lang="en-US" sz="3451">
                <a:solidFill>
                  <a:srgbClr val="000000"/>
                </a:solidFill>
                <a:latin typeface="29LT Riwaya"/>
                <a:ea typeface="29LT Riwaya"/>
                <a:cs typeface="29LT Riwaya"/>
                <a:sym typeface="29LT Riwaya"/>
              </a:rPr>
              <a:t>No reliance on base stations or centralized control points.</a:t>
            </a:r>
          </a:p>
          <a:p>
            <a:pPr marL="1490248" lvl="2" indent="-496749" algn="l">
              <a:lnSpc>
                <a:spcPts val="4831"/>
              </a:lnSpc>
              <a:buFont typeface="Arial"/>
              <a:buChar char="⚬"/>
            </a:pPr>
            <a:r>
              <a:rPr lang="en-US" sz="3451">
                <a:solidFill>
                  <a:srgbClr val="000000"/>
                </a:solidFill>
                <a:latin typeface="29LT Riwaya"/>
                <a:ea typeface="29LT Riwaya"/>
                <a:cs typeface="29LT Riwaya"/>
                <a:sym typeface="29LT Riwaya"/>
              </a:rPr>
              <a:t>Nodes themselves handle routing and data transmission.</a:t>
            </a:r>
          </a:p>
          <a:p>
            <a:pPr marL="745124" lvl="1" indent="-372562" algn="l">
              <a:lnSpc>
                <a:spcPts val="4831"/>
              </a:lnSpc>
              <a:buAutoNum type="arabicPeriod"/>
            </a:pPr>
            <a:r>
              <a:rPr lang="en-US" sz="3451" b="1">
                <a:solidFill>
                  <a:srgbClr val="000000"/>
                </a:solidFill>
                <a:latin typeface="29LT Riwaya Bold"/>
                <a:ea typeface="29LT Riwaya Bold"/>
                <a:cs typeface="29LT Riwaya Bold"/>
                <a:sym typeface="29LT Riwaya Bold"/>
              </a:rPr>
              <a:t>Dynamic Topology</a:t>
            </a:r>
          </a:p>
          <a:p>
            <a:pPr marL="1490248" lvl="2" indent="-496749" algn="l">
              <a:lnSpc>
                <a:spcPts val="4831"/>
              </a:lnSpc>
              <a:buFont typeface="Arial"/>
              <a:buChar char="⚬"/>
            </a:pPr>
            <a:r>
              <a:rPr lang="en-US" sz="3451">
                <a:solidFill>
                  <a:srgbClr val="000000"/>
                </a:solidFill>
                <a:latin typeface="29LT Riwaya"/>
                <a:ea typeface="29LT Riwaya"/>
                <a:cs typeface="29LT Riwaya"/>
                <a:sym typeface="29LT Riwaya"/>
              </a:rPr>
              <a:t>Nodes can join, leave, or move around freely, leading to frequent topology changes.</a:t>
            </a:r>
          </a:p>
          <a:p>
            <a:pPr marL="745124" lvl="1" indent="-372562" algn="l">
              <a:lnSpc>
                <a:spcPts val="4831"/>
              </a:lnSpc>
              <a:buAutoNum type="arabicPeriod"/>
            </a:pPr>
            <a:r>
              <a:rPr lang="en-US" sz="3451" b="1">
                <a:solidFill>
                  <a:srgbClr val="000000"/>
                </a:solidFill>
                <a:latin typeface="29LT Riwaya Bold"/>
                <a:ea typeface="29LT Riwaya Bold"/>
                <a:cs typeface="29LT Riwaya Bold"/>
                <a:sym typeface="29LT Riwaya Bold"/>
              </a:rPr>
              <a:t>Decentralized Operations</a:t>
            </a:r>
          </a:p>
          <a:p>
            <a:pPr marL="1490248" lvl="2" indent="-496749" algn="l">
              <a:lnSpc>
                <a:spcPts val="4831"/>
              </a:lnSpc>
              <a:buFont typeface="Arial"/>
              <a:buChar char="⚬"/>
            </a:pPr>
            <a:r>
              <a:rPr lang="en-US" sz="3451">
                <a:solidFill>
                  <a:srgbClr val="000000"/>
                </a:solidFill>
                <a:latin typeface="29LT Riwaya"/>
                <a:ea typeface="29LT Riwaya"/>
                <a:cs typeface="29LT Riwaya"/>
                <a:sym typeface="29LT Riwaya"/>
              </a:rPr>
              <a:t>Each node operates independently, and decisions are distributed across the network.</a:t>
            </a: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WHAT ARE MOBILE AD HOC NETWORKS (MANETS)?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94311"/>
            <a:ext cx="16708236" cy="6891623"/>
          </a:xfrm>
          <a:prstGeom prst="rect">
            <a:avLst/>
          </a:prstGeom>
        </p:spPr>
        <p:txBody>
          <a:bodyPr lIns="0" tIns="0" rIns="0" bIns="0" rtlCol="0" anchor="t">
            <a:spAutoFit/>
          </a:bodyPr>
          <a:lstStyle/>
          <a:p>
            <a:pPr algn="l">
              <a:lnSpc>
                <a:spcPts val="4971"/>
              </a:lnSpc>
            </a:pPr>
            <a:r>
              <a:rPr lang="en-US" sz="3551" b="1" u="sng">
                <a:solidFill>
                  <a:srgbClr val="000000"/>
                </a:solidFill>
                <a:latin typeface="29LT Riwaya Bold"/>
                <a:ea typeface="29LT Riwaya Bold"/>
                <a:cs typeface="29LT Riwaya Bold"/>
                <a:sym typeface="29LT Riwaya Bold"/>
              </a:rPr>
              <a:t>Challenges :</a:t>
            </a:r>
          </a:p>
          <a:p>
            <a:pPr marL="766713" lvl="1" indent="-383357" algn="l">
              <a:lnSpc>
                <a:spcPts val="4971"/>
              </a:lnSpc>
              <a:buAutoNum type="arabicPeriod"/>
            </a:pPr>
            <a:r>
              <a:rPr lang="en-US" sz="3551" b="1">
                <a:solidFill>
                  <a:srgbClr val="000000"/>
                </a:solidFill>
                <a:latin typeface="29LT Riwaya Bold"/>
                <a:ea typeface="29LT Riwaya Bold"/>
                <a:cs typeface="29LT Riwaya Bold"/>
                <a:sym typeface="29LT Riwaya Bold"/>
              </a:rPr>
              <a:t>Frequent Topology Changes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The constant movement of nodes causes routes to break, requiring frequent updates.</a:t>
            </a:r>
          </a:p>
          <a:p>
            <a:pPr marL="766713" lvl="1" indent="-383357" algn="l">
              <a:lnSpc>
                <a:spcPts val="4971"/>
              </a:lnSpc>
              <a:buAutoNum type="arabicPeriod"/>
            </a:pPr>
            <a:r>
              <a:rPr lang="en-US" sz="3551" b="1">
                <a:solidFill>
                  <a:srgbClr val="000000"/>
                </a:solidFill>
                <a:latin typeface="29LT Riwaya Bold"/>
                <a:ea typeface="29LT Riwaya Bold"/>
                <a:cs typeface="29LT Riwaya Bold"/>
                <a:sym typeface="29LT Riwaya Bold"/>
              </a:rPr>
              <a:t>Limited Resources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Nodes typically have constraints like limited battery power, memory, and processing capacity.</a:t>
            </a:r>
          </a:p>
          <a:p>
            <a:pPr marL="766713" lvl="1" indent="-383357" algn="l">
              <a:lnSpc>
                <a:spcPts val="4971"/>
              </a:lnSpc>
              <a:buAutoNum type="arabicPeriod"/>
            </a:pPr>
            <a:r>
              <a:rPr lang="en-US" sz="3551" b="1">
                <a:solidFill>
                  <a:srgbClr val="000000"/>
                </a:solidFill>
                <a:latin typeface="29LT Riwaya Bold"/>
                <a:ea typeface="29LT Riwaya Bold"/>
                <a:cs typeface="29LT Riwaya Bold"/>
                <a:sym typeface="29LT Riwaya Bold"/>
              </a:rPr>
              <a:t>Energy Constraints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Efficient routing is critical as nodes often run on</a:t>
            </a:r>
          </a:p>
          <a:p>
            <a:pPr algn="l">
              <a:lnSpc>
                <a:spcPts val="4971"/>
              </a:lnSpc>
            </a:pPr>
            <a:r>
              <a:rPr lang="en-US" sz="3551">
                <a:solidFill>
                  <a:srgbClr val="000000"/>
                </a:solidFill>
                <a:latin typeface="29LT Riwaya"/>
                <a:ea typeface="29LT Riwaya"/>
                <a:cs typeface="29LT Riwaya"/>
                <a:sym typeface="29LT Riwaya"/>
              </a:rPr>
              <a:t>                      limited energy sources.</a:t>
            </a:r>
          </a:p>
          <a:p>
            <a:pPr algn="l">
              <a:lnSpc>
                <a:spcPts val="4971"/>
              </a:lnSpc>
            </a:pPr>
            <a:endParaRPr lang="en-US" sz="35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
        <p:nvSpPr>
          <p:cNvPr id="9" name="Freeform 9"/>
          <p:cNvSpPr/>
          <p:nvPr/>
        </p:nvSpPr>
        <p:spPr>
          <a:xfrm>
            <a:off x="13019384" y="6773403"/>
            <a:ext cx="2690527" cy="1875865"/>
          </a:xfrm>
          <a:custGeom>
            <a:avLst/>
            <a:gdLst/>
            <a:ahLst/>
            <a:cxnLst/>
            <a:rect l="l" t="t" r="r" b="b"/>
            <a:pathLst>
              <a:path w="2690527" h="1875865">
                <a:moveTo>
                  <a:pt x="0" y="0"/>
                </a:moveTo>
                <a:lnTo>
                  <a:pt x="2690527" y="0"/>
                </a:lnTo>
                <a:lnTo>
                  <a:pt x="2690527" y="1875866"/>
                </a:lnTo>
                <a:lnTo>
                  <a:pt x="0" y="1875866"/>
                </a:lnTo>
                <a:lnTo>
                  <a:pt x="0" y="0"/>
                </a:lnTo>
                <a:close/>
              </a:path>
            </a:pathLst>
          </a:custGeom>
          <a:blipFill>
            <a:blip r:embed="rId3"/>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NEED FOR ROUTING IN MANETS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a:off x="551064" y="5553862"/>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8" name="Freeform 8"/>
          <p:cNvSpPr/>
          <p:nvPr/>
        </p:nvSpPr>
        <p:spPr>
          <a:xfrm>
            <a:off x="4984995" y="5953955"/>
            <a:ext cx="7914542" cy="4075989"/>
          </a:xfrm>
          <a:custGeom>
            <a:avLst/>
            <a:gdLst/>
            <a:ahLst/>
            <a:cxnLst/>
            <a:rect l="l" t="t" r="r" b="b"/>
            <a:pathLst>
              <a:path w="7914542" h="4075989">
                <a:moveTo>
                  <a:pt x="0" y="0"/>
                </a:moveTo>
                <a:lnTo>
                  <a:pt x="7914542" y="0"/>
                </a:lnTo>
                <a:lnTo>
                  <a:pt x="7914542" y="4075989"/>
                </a:lnTo>
                <a:lnTo>
                  <a:pt x="0" y="4075989"/>
                </a:lnTo>
                <a:lnTo>
                  <a:pt x="0" y="0"/>
                </a:lnTo>
                <a:close/>
              </a:path>
            </a:pathLst>
          </a:custGeom>
          <a:blipFill>
            <a:blip r:embed="rId2"/>
            <a:stretch>
              <a:fillRect/>
            </a:stretch>
          </a:blipFill>
        </p:spPr>
        <p:txBody>
          <a:bodyPr/>
          <a:lstStyle/>
          <a:p>
            <a:endParaRPr lang="fr-FR"/>
          </a:p>
        </p:txBody>
      </p:sp>
      <p:sp>
        <p:nvSpPr>
          <p:cNvPr id="9" name="TextBox 9"/>
          <p:cNvSpPr txBox="1"/>
          <p:nvPr/>
        </p:nvSpPr>
        <p:spPr>
          <a:xfrm>
            <a:off x="789882" y="2731601"/>
            <a:ext cx="16708236" cy="1376014"/>
          </a:xfrm>
          <a:prstGeom prst="rect">
            <a:avLst/>
          </a:prstGeom>
        </p:spPr>
        <p:txBody>
          <a:bodyPr lIns="0" tIns="0" rIns="0" bIns="0" rtlCol="0" anchor="t">
            <a:spAutoFit/>
          </a:bodyPr>
          <a:lstStyle/>
          <a:p>
            <a:pPr algn="ctr">
              <a:lnSpc>
                <a:spcPts val="5531"/>
              </a:lnSpc>
            </a:pPr>
            <a:r>
              <a:rPr lang="en-US" sz="3951">
                <a:solidFill>
                  <a:srgbClr val="000000"/>
                </a:solidFill>
                <a:latin typeface="29LT Riwaya"/>
                <a:ea typeface="29LT Riwaya"/>
                <a:cs typeface="29LT Riwaya"/>
                <a:sym typeface="29LT Riwaya"/>
              </a:rPr>
              <a:t>Routing protocols are essential to ensure data packets are delivered efficiently despite these challenges.</a:t>
            </a:r>
          </a:p>
        </p:txBody>
      </p:sp>
      <p:sp>
        <p:nvSpPr>
          <p:cNvPr id="10" name="TextBox 10"/>
          <p:cNvSpPr txBox="1"/>
          <p:nvPr/>
        </p:nvSpPr>
        <p:spPr>
          <a:xfrm>
            <a:off x="551064" y="4599788"/>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DSR AS A SOLUTION</a:t>
            </a:r>
          </a:p>
        </p:txBody>
      </p:sp>
      <p:sp>
        <p:nvSpPr>
          <p:cNvPr id="11" name="Freeform 11"/>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3"/>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7259300" cy="1028700"/>
            <a:chOff x="0" y="0"/>
            <a:chExt cx="13636978" cy="812800"/>
          </a:xfrm>
        </p:grpSpPr>
        <p:sp>
          <p:nvSpPr>
            <p:cNvPr id="3" name="Freeform 3"/>
            <p:cNvSpPr/>
            <p:nvPr/>
          </p:nvSpPr>
          <p:spPr>
            <a:xfrm>
              <a:off x="0" y="0"/>
              <a:ext cx="13636978" cy="812800"/>
            </a:xfrm>
            <a:custGeom>
              <a:avLst/>
              <a:gdLst/>
              <a:ahLst/>
              <a:cxnLst/>
              <a:rect l="l" t="t" r="r" b="b"/>
              <a:pathLst>
                <a:path w="13636978" h="812800">
                  <a:moveTo>
                    <a:pt x="0" y="0"/>
                  </a:moveTo>
                  <a:lnTo>
                    <a:pt x="13636978" y="0"/>
                  </a:lnTo>
                  <a:lnTo>
                    <a:pt x="13636978" y="812800"/>
                  </a:lnTo>
                  <a:lnTo>
                    <a:pt x="0" y="812800"/>
                  </a:lnTo>
                  <a:close/>
                </a:path>
              </a:pathLst>
            </a:custGeom>
            <a:solidFill>
              <a:srgbClr val="E8ECEC"/>
            </a:solidFill>
          </p:spPr>
          <p:txBody>
            <a:bodyPr/>
            <a:lstStyle/>
            <a:p>
              <a:endParaRPr lang="fr-FR"/>
            </a:p>
          </p:txBody>
        </p:sp>
        <p:sp>
          <p:nvSpPr>
            <p:cNvPr id="4" name="TextBox 4"/>
            <p:cNvSpPr txBox="1"/>
            <p:nvPr/>
          </p:nvSpPr>
          <p:spPr>
            <a:xfrm>
              <a:off x="0" y="-38100"/>
              <a:ext cx="13636978"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694792" cy="10287000"/>
            <a:chOff x="0" y="0"/>
            <a:chExt cx="446365" cy="2709333"/>
          </a:xfrm>
        </p:grpSpPr>
        <p:sp>
          <p:nvSpPr>
            <p:cNvPr id="6" name="Freeform 6"/>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7" name="TextBox 7"/>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1028700" cy="3177813"/>
            <a:chOff x="0" y="0"/>
            <a:chExt cx="812800" cy="2510865"/>
          </a:xfrm>
        </p:grpSpPr>
        <p:sp>
          <p:nvSpPr>
            <p:cNvPr id="9" name="Freeform 9"/>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0" name="TextBox 10"/>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028700" cy="2650849"/>
            <a:chOff x="0" y="0"/>
            <a:chExt cx="812800" cy="2094498"/>
          </a:xfrm>
        </p:grpSpPr>
        <p:sp>
          <p:nvSpPr>
            <p:cNvPr id="12" name="Freeform 12"/>
            <p:cNvSpPr/>
            <p:nvPr/>
          </p:nvSpPr>
          <p:spPr>
            <a:xfrm>
              <a:off x="0" y="0"/>
              <a:ext cx="812800" cy="2094498"/>
            </a:xfrm>
            <a:custGeom>
              <a:avLst/>
              <a:gdLst/>
              <a:ahLst/>
              <a:cxnLst/>
              <a:rect l="l" t="t" r="r" b="b"/>
              <a:pathLst>
                <a:path w="812800" h="2094498">
                  <a:moveTo>
                    <a:pt x="0" y="0"/>
                  </a:moveTo>
                  <a:lnTo>
                    <a:pt x="812800" y="0"/>
                  </a:lnTo>
                  <a:lnTo>
                    <a:pt x="812800" y="2094498"/>
                  </a:lnTo>
                  <a:lnTo>
                    <a:pt x="0" y="2094498"/>
                  </a:lnTo>
                  <a:close/>
                </a:path>
              </a:pathLst>
            </a:custGeom>
            <a:solidFill>
              <a:srgbClr val="1891C8"/>
            </a:solidFill>
          </p:spPr>
          <p:txBody>
            <a:bodyPr/>
            <a:lstStyle/>
            <a:p>
              <a:endParaRPr lang="fr-FR"/>
            </a:p>
          </p:txBody>
        </p:sp>
        <p:sp>
          <p:nvSpPr>
            <p:cNvPr id="13" name="TextBox 13"/>
            <p:cNvSpPr txBox="1"/>
            <p:nvPr/>
          </p:nvSpPr>
          <p:spPr>
            <a:xfrm>
              <a:off x="0" y="-38100"/>
              <a:ext cx="812800" cy="21325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743465" y="3179066"/>
            <a:ext cx="2747266" cy="3188394"/>
            <a:chOff x="0" y="-155575"/>
            <a:chExt cx="812800" cy="943311"/>
          </a:xfrm>
        </p:grpSpPr>
        <p:sp>
          <p:nvSpPr>
            <p:cNvPr id="15" name="Freeform 15"/>
            <p:cNvSpPr/>
            <p:nvPr/>
          </p:nvSpPr>
          <p:spPr>
            <a:xfrm>
              <a:off x="0" y="-109537"/>
              <a:ext cx="812800" cy="851236"/>
            </a:xfrm>
            <a:custGeom>
              <a:avLst/>
              <a:gdLst/>
              <a:ahLst/>
              <a:cxnLst/>
              <a:rect l="l" t="t" r="r" b="b"/>
              <a:pathLst>
                <a:path w="812800" h="851236">
                  <a:moveTo>
                    <a:pt x="652780" y="0"/>
                  </a:moveTo>
                  <a:lnTo>
                    <a:pt x="160020" y="0"/>
                  </a:lnTo>
                  <a:lnTo>
                    <a:pt x="0" y="160020"/>
                  </a:lnTo>
                  <a:lnTo>
                    <a:pt x="0" y="691216"/>
                  </a:lnTo>
                  <a:lnTo>
                    <a:pt x="160020" y="851236"/>
                  </a:lnTo>
                  <a:lnTo>
                    <a:pt x="652780" y="851236"/>
                  </a:lnTo>
                  <a:lnTo>
                    <a:pt x="812800" y="691216"/>
                  </a:lnTo>
                  <a:lnTo>
                    <a:pt x="812800" y="160020"/>
                  </a:lnTo>
                  <a:lnTo>
                    <a:pt x="652780" y="0"/>
                  </a:lnTo>
                  <a:close/>
                </a:path>
              </a:pathLst>
            </a:custGeom>
            <a:solidFill>
              <a:srgbClr val="1891C8"/>
            </a:solidFill>
          </p:spPr>
          <p:txBody>
            <a:bodyPr/>
            <a:lstStyle/>
            <a:p>
              <a:endParaRPr lang="fr-FR"/>
            </a:p>
          </p:txBody>
        </p:sp>
        <p:sp>
          <p:nvSpPr>
            <p:cNvPr id="16" name="TextBox 16"/>
            <p:cNvSpPr txBox="1"/>
            <p:nvPr/>
          </p:nvSpPr>
          <p:spPr>
            <a:xfrm>
              <a:off x="63500" y="-155575"/>
              <a:ext cx="685800" cy="943311"/>
            </a:xfrm>
            <a:prstGeom prst="rect">
              <a:avLst/>
            </a:prstGeom>
          </p:spPr>
          <p:txBody>
            <a:bodyPr lIns="44470" tIns="44470" rIns="44470" bIns="44470" rtlCol="0" anchor="ctr"/>
            <a:lstStyle/>
            <a:p>
              <a:pPr algn="ctr">
                <a:lnSpc>
                  <a:spcPts val="15958"/>
                </a:lnSpc>
              </a:pPr>
              <a:r>
                <a:rPr lang="en-US" sz="11398" b="1" dirty="0">
                  <a:solidFill>
                    <a:srgbClr val="FFFFFF"/>
                  </a:solidFill>
                  <a:latin typeface="Garet Bold"/>
                  <a:ea typeface="Garet Bold"/>
                  <a:cs typeface="Garet Bold"/>
                  <a:sym typeface="Garet Bold"/>
                </a:rPr>
                <a:t>02</a:t>
              </a:r>
            </a:p>
          </p:txBody>
        </p:sp>
      </p:grpSp>
      <p:sp>
        <p:nvSpPr>
          <p:cNvPr id="17" name="TextBox 17"/>
          <p:cNvSpPr txBox="1"/>
          <p:nvPr/>
        </p:nvSpPr>
        <p:spPr>
          <a:xfrm>
            <a:off x="7426016" y="3684405"/>
            <a:ext cx="5208041" cy="3221228"/>
          </a:xfrm>
          <a:prstGeom prst="rect">
            <a:avLst/>
          </a:prstGeom>
        </p:spPr>
        <p:txBody>
          <a:bodyPr lIns="0" tIns="0" rIns="0" bIns="0" rtlCol="0" anchor="t">
            <a:spAutoFit/>
          </a:bodyPr>
          <a:lstStyle/>
          <a:p>
            <a:pPr algn="l">
              <a:lnSpc>
                <a:spcPts val="26125"/>
              </a:lnSpc>
            </a:pPr>
            <a:r>
              <a:rPr lang="en-US" sz="18660">
                <a:solidFill>
                  <a:srgbClr val="000000"/>
                </a:solidFill>
                <a:latin typeface="Neirizi"/>
                <a:ea typeface="Neirizi"/>
                <a:cs typeface="Neirizi"/>
                <a:sym typeface="Neirizi"/>
              </a:rPr>
              <a:t>DSR</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10895"/>
            <a:chOff x="0" y="0"/>
            <a:chExt cx="4816593" cy="424269"/>
          </a:xfrm>
        </p:grpSpPr>
        <p:sp>
          <p:nvSpPr>
            <p:cNvPr id="3" name="Freeform 3"/>
            <p:cNvSpPr/>
            <p:nvPr/>
          </p:nvSpPr>
          <p:spPr>
            <a:xfrm>
              <a:off x="0" y="0"/>
              <a:ext cx="4816592" cy="424269"/>
            </a:xfrm>
            <a:custGeom>
              <a:avLst/>
              <a:gdLst/>
              <a:ahLst/>
              <a:cxnLst/>
              <a:rect l="l" t="t" r="r" b="b"/>
              <a:pathLst>
                <a:path w="4816592" h="424269">
                  <a:moveTo>
                    <a:pt x="0" y="0"/>
                  </a:moveTo>
                  <a:lnTo>
                    <a:pt x="4816592" y="0"/>
                  </a:lnTo>
                  <a:lnTo>
                    <a:pt x="4816592" y="424269"/>
                  </a:lnTo>
                  <a:lnTo>
                    <a:pt x="0" y="424269"/>
                  </a:lnTo>
                  <a:close/>
                </a:path>
              </a:pathLst>
            </a:custGeom>
            <a:solidFill>
              <a:srgbClr val="1891C8"/>
            </a:solidFill>
          </p:spPr>
          <p:txBody>
            <a:bodyPr/>
            <a:lstStyle/>
            <a:p>
              <a:endParaRPr lang="fr-FR"/>
            </a:p>
          </p:txBody>
        </p:sp>
        <p:sp>
          <p:nvSpPr>
            <p:cNvPr id="4" name="TextBox 4"/>
            <p:cNvSpPr txBox="1"/>
            <p:nvPr/>
          </p:nvSpPr>
          <p:spPr>
            <a:xfrm>
              <a:off x="0" y="-38100"/>
              <a:ext cx="4816593" cy="462369"/>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35946" y="271021"/>
            <a:ext cx="9416109" cy="985651"/>
          </a:xfrm>
          <a:prstGeom prst="rect">
            <a:avLst/>
          </a:prstGeom>
        </p:spPr>
        <p:txBody>
          <a:bodyPr lIns="0" tIns="0" rIns="0" bIns="0" rtlCol="0" anchor="t">
            <a:spAutoFit/>
          </a:bodyPr>
          <a:lstStyle/>
          <a:p>
            <a:pPr algn="ctr">
              <a:lnSpc>
                <a:spcPts val="8147"/>
              </a:lnSpc>
            </a:pPr>
            <a:r>
              <a:rPr lang="en-US" sz="5819" b="1" spc="116">
                <a:solidFill>
                  <a:srgbClr val="FFFFFF"/>
                </a:solidFill>
                <a:latin typeface="Garet Bold"/>
                <a:ea typeface="Garet Bold"/>
                <a:cs typeface="Garet Bold"/>
                <a:sym typeface="Garet Bold"/>
              </a:rPr>
              <a:t>INTRODUCTION TO DSR</a:t>
            </a:r>
          </a:p>
        </p:txBody>
      </p:sp>
      <p:grpSp>
        <p:nvGrpSpPr>
          <p:cNvPr id="6" name="Group 6"/>
          <p:cNvGrpSpPr/>
          <p:nvPr/>
        </p:nvGrpSpPr>
        <p:grpSpPr>
          <a:xfrm rot="5400000">
            <a:off x="447512" y="8432815"/>
            <a:ext cx="1479329" cy="1479329"/>
            <a:chOff x="0" y="0"/>
            <a:chExt cx="812800" cy="812800"/>
          </a:xfrm>
        </p:grpSpPr>
        <p:sp>
          <p:nvSpPr>
            <p:cNvPr id="7" name="Freeform 7"/>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1891C8">
                <a:alpha val="29804"/>
              </a:srgbClr>
            </a:solidFill>
          </p:spPr>
          <p:txBody>
            <a:bodyPr/>
            <a:lstStyle/>
            <a:p>
              <a:endParaRPr lang="fr-FR"/>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1462449" y="9312061"/>
            <a:ext cx="771724" cy="7717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891C8">
                  <a:alpha val="40000"/>
                </a:srgbClr>
              </a:solidFill>
              <a:prstDash val="solid"/>
              <a:miter/>
            </a:ln>
          </p:spPr>
          <p:txBody>
            <a:bodyPr/>
            <a:lstStyle/>
            <a:p>
              <a:endParaRPr lang="fr-F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763733" y="8837118"/>
            <a:ext cx="2954728" cy="295472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98FCA">
                  <a:alpha val="19608"/>
                </a:srgbClr>
              </a:solidFill>
              <a:prstDash val="solid"/>
              <a:miter/>
            </a:ln>
          </p:spPr>
          <p:txBody>
            <a:bodyPr/>
            <a:lstStyle/>
            <a:p>
              <a:endParaRPr lang="fr-F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972241" y="2483054"/>
            <a:ext cx="16287059" cy="1216026"/>
          </a:xfrm>
          <a:prstGeom prst="rect">
            <a:avLst/>
          </a:prstGeom>
        </p:spPr>
        <p:txBody>
          <a:bodyPr lIns="0" tIns="0" rIns="0" bIns="0" rtlCol="0" anchor="t">
            <a:spAutoFit/>
          </a:bodyPr>
          <a:lstStyle/>
          <a:p>
            <a:pPr algn="l">
              <a:lnSpc>
                <a:spcPts val="4899"/>
              </a:lnSpc>
              <a:spcBef>
                <a:spcPct val="0"/>
              </a:spcBef>
            </a:pPr>
            <a:r>
              <a:rPr lang="en-US" sz="3499" b="1" u="sng">
                <a:solidFill>
                  <a:srgbClr val="000000"/>
                </a:solidFill>
                <a:latin typeface="29LT Riwaya Bold"/>
                <a:ea typeface="29LT Riwaya Bold"/>
                <a:cs typeface="29LT Riwaya Bold"/>
                <a:sym typeface="29LT Riwaya Bold"/>
              </a:rPr>
              <a:t>Dynamic Source Routing (DSR)</a:t>
            </a:r>
            <a:r>
              <a:rPr lang="en-US" sz="3499">
                <a:solidFill>
                  <a:srgbClr val="000000"/>
                </a:solidFill>
                <a:latin typeface="29LT Riwaya"/>
                <a:ea typeface="29LT Riwaya"/>
                <a:cs typeface="29LT Riwaya"/>
                <a:sym typeface="29LT Riwaya"/>
              </a:rPr>
              <a:t> is an   </a:t>
            </a:r>
            <a:r>
              <a:rPr lang="en-US" sz="3499" b="1">
                <a:solidFill>
                  <a:srgbClr val="000000"/>
                </a:solidFill>
                <a:latin typeface="29LT Riwaya Bold"/>
                <a:ea typeface="29LT Riwaya Bold"/>
                <a:cs typeface="29LT Riwaya Bold"/>
                <a:sym typeface="29LT Riwaya Bold"/>
              </a:rPr>
              <a:t>on-demand</a:t>
            </a:r>
            <a:r>
              <a:rPr lang="en-US" sz="3499">
                <a:solidFill>
                  <a:srgbClr val="000000"/>
                </a:solidFill>
                <a:latin typeface="29LT Riwaya"/>
                <a:ea typeface="29LT Riwaya"/>
                <a:cs typeface="29LT Riwaya"/>
                <a:sym typeface="29LT Riwaya"/>
              </a:rPr>
              <a:t>      </a:t>
            </a:r>
            <a:r>
              <a:rPr lang="en-US" sz="3499" b="1">
                <a:solidFill>
                  <a:srgbClr val="000000"/>
                </a:solidFill>
                <a:latin typeface="29LT Riwaya Bold"/>
                <a:ea typeface="29LT Riwaya Bold"/>
                <a:cs typeface="29LT Riwaya Bold"/>
                <a:sym typeface="29LT Riwaya Bold"/>
              </a:rPr>
              <a:t>source routing</a:t>
            </a:r>
            <a:r>
              <a:rPr lang="en-US" sz="3499">
                <a:solidFill>
                  <a:srgbClr val="000000"/>
                </a:solidFill>
                <a:latin typeface="29LT Riwaya"/>
                <a:ea typeface="29LT Riwaya"/>
                <a:cs typeface="29LT Riwaya"/>
                <a:sym typeface="29LT Riwaya"/>
              </a:rPr>
              <a:t>     protocol designed specifically for MANETs.</a:t>
            </a:r>
          </a:p>
        </p:txBody>
      </p:sp>
      <p:sp>
        <p:nvSpPr>
          <p:cNvPr id="16" name="TextBox 16"/>
          <p:cNvSpPr txBox="1"/>
          <p:nvPr/>
        </p:nvSpPr>
        <p:spPr>
          <a:xfrm>
            <a:off x="5239720" y="5926624"/>
            <a:ext cx="4460028" cy="1043594"/>
          </a:xfrm>
          <a:prstGeom prst="rect">
            <a:avLst/>
          </a:prstGeom>
        </p:spPr>
        <p:txBody>
          <a:bodyPr lIns="0" tIns="0" rIns="0" bIns="0" rtlCol="0" anchor="t">
            <a:spAutoFit/>
          </a:bodyPr>
          <a:lstStyle/>
          <a:p>
            <a:pPr algn="l">
              <a:lnSpc>
                <a:spcPts val="8587"/>
              </a:lnSpc>
              <a:spcBef>
                <a:spcPct val="0"/>
              </a:spcBef>
            </a:pPr>
            <a:r>
              <a:rPr lang="en-US" sz="6134" b="1">
                <a:solidFill>
                  <a:srgbClr val="000000"/>
                </a:solidFill>
                <a:latin typeface="29LT Riwaya Bold"/>
                <a:ea typeface="29LT Riwaya Bold"/>
                <a:cs typeface="29LT Riwaya Bold"/>
                <a:sym typeface="29LT Riwaya Bold"/>
              </a:rPr>
              <a:t>On-demand</a:t>
            </a:r>
            <a:r>
              <a:rPr lang="en-US" sz="6134">
                <a:solidFill>
                  <a:srgbClr val="000000"/>
                </a:solidFill>
                <a:latin typeface="29LT Riwaya"/>
                <a:ea typeface="29LT Riwaya"/>
                <a:cs typeface="29LT Riwaya"/>
                <a:sym typeface="29LT Riwaya"/>
              </a:rPr>
              <a:t>  </a:t>
            </a:r>
          </a:p>
        </p:txBody>
      </p:sp>
      <p:sp>
        <p:nvSpPr>
          <p:cNvPr id="17" name="TextBox 17"/>
          <p:cNvSpPr txBox="1"/>
          <p:nvPr/>
        </p:nvSpPr>
        <p:spPr>
          <a:xfrm>
            <a:off x="11333095" y="5926624"/>
            <a:ext cx="5454046" cy="1043594"/>
          </a:xfrm>
          <a:prstGeom prst="rect">
            <a:avLst/>
          </a:prstGeom>
        </p:spPr>
        <p:txBody>
          <a:bodyPr lIns="0" tIns="0" rIns="0" bIns="0" rtlCol="0" anchor="t">
            <a:spAutoFit/>
          </a:bodyPr>
          <a:lstStyle/>
          <a:p>
            <a:pPr algn="l">
              <a:lnSpc>
                <a:spcPts val="8587"/>
              </a:lnSpc>
              <a:spcBef>
                <a:spcPct val="0"/>
              </a:spcBef>
            </a:pPr>
            <a:r>
              <a:rPr lang="en-US" sz="6134" b="1">
                <a:solidFill>
                  <a:srgbClr val="000000"/>
                </a:solidFill>
                <a:latin typeface="29LT Riwaya Bold"/>
                <a:ea typeface="29LT Riwaya Bold"/>
                <a:cs typeface="29LT Riwaya Bold"/>
                <a:sym typeface="29LT Riwaya Bold"/>
              </a:rPr>
              <a:t>Source routing</a:t>
            </a:r>
          </a:p>
        </p:txBody>
      </p:sp>
      <p:sp>
        <p:nvSpPr>
          <p:cNvPr id="18" name="AutoShape 18"/>
          <p:cNvSpPr/>
          <p:nvPr/>
        </p:nvSpPr>
        <p:spPr>
          <a:xfrm>
            <a:off x="12035945" y="3124404"/>
            <a:ext cx="876035" cy="2516105"/>
          </a:xfrm>
          <a:prstGeom prst="line">
            <a:avLst/>
          </a:prstGeom>
          <a:ln w="38100" cap="flat">
            <a:solidFill>
              <a:srgbClr val="000000"/>
            </a:solidFill>
            <a:prstDash val="solid"/>
            <a:headEnd type="none" w="sm" len="sm"/>
            <a:tailEnd type="arrow" w="med" len="sm"/>
          </a:ln>
        </p:spPr>
        <p:txBody>
          <a:bodyPr/>
          <a:lstStyle/>
          <a:p>
            <a:endParaRPr lang="fr-FR"/>
          </a:p>
        </p:txBody>
      </p:sp>
      <p:sp>
        <p:nvSpPr>
          <p:cNvPr id="19" name="AutoShape 19"/>
          <p:cNvSpPr/>
          <p:nvPr/>
        </p:nvSpPr>
        <p:spPr>
          <a:xfrm flipH="1">
            <a:off x="8395495" y="3129593"/>
            <a:ext cx="701946" cy="2510916"/>
          </a:xfrm>
          <a:prstGeom prst="line">
            <a:avLst/>
          </a:prstGeom>
          <a:ln w="38100" cap="flat">
            <a:solidFill>
              <a:srgbClr val="000000"/>
            </a:solidFill>
            <a:prstDash val="solid"/>
            <a:headEnd type="none" w="sm" len="sm"/>
            <a:tailEnd type="arrow" w="med" len="sm"/>
          </a:ln>
        </p:spPr>
        <p:txBody>
          <a:bodyPr/>
          <a:lstStyle/>
          <a:p>
            <a:endParaRPr lang="fr-FR"/>
          </a:p>
        </p:txBody>
      </p:sp>
      <p:sp>
        <p:nvSpPr>
          <p:cNvPr id="20" name="TextBox 20"/>
          <p:cNvSpPr txBox="1"/>
          <p:nvPr/>
        </p:nvSpPr>
        <p:spPr>
          <a:xfrm>
            <a:off x="972241" y="4432264"/>
            <a:ext cx="6121668" cy="780225"/>
          </a:xfrm>
          <a:prstGeom prst="rect">
            <a:avLst/>
          </a:prstGeom>
        </p:spPr>
        <p:txBody>
          <a:bodyPr lIns="0" tIns="0" rIns="0" bIns="0" rtlCol="0" anchor="t">
            <a:spAutoFit/>
          </a:bodyPr>
          <a:lstStyle/>
          <a:p>
            <a:pPr algn="l">
              <a:lnSpc>
                <a:spcPts val="6324"/>
              </a:lnSpc>
              <a:spcBef>
                <a:spcPct val="0"/>
              </a:spcBef>
            </a:pPr>
            <a:r>
              <a:rPr lang="en-US" sz="4517">
                <a:solidFill>
                  <a:srgbClr val="000000"/>
                </a:solidFill>
                <a:latin typeface="29LT Riwaya"/>
                <a:ea typeface="29LT Riwaya"/>
                <a:cs typeface="29LT Riwaya"/>
                <a:sym typeface="29LT Riwaya"/>
              </a:rPr>
              <a:t>What do we mean by :</a:t>
            </a:r>
          </a:p>
        </p:txBody>
      </p:sp>
      <p:sp>
        <p:nvSpPr>
          <p:cNvPr id="21" name="Freeform 21"/>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KEY FEATURES OF DSR</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84786"/>
            <a:ext cx="16708236" cy="5661628"/>
          </a:xfrm>
          <a:prstGeom prst="rect">
            <a:avLst/>
          </a:prstGeom>
        </p:spPr>
        <p:txBody>
          <a:bodyPr lIns="0" tIns="0" rIns="0" bIns="0" rtlCol="0" anchor="t">
            <a:spAutoFit/>
          </a:bodyPr>
          <a:lstStyle/>
          <a:p>
            <a:pPr algn="l">
              <a:lnSpc>
                <a:spcPts val="5111"/>
              </a:lnSpc>
            </a:pPr>
            <a:r>
              <a:rPr lang="en-US" sz="3651" b="1" u="sng">
                <a:solidFill>
                  <a:srgbClr val="000000"/>
                </a:solidFill>
                <a:latin typeface="29LT Riwaya Bold"/>
                <a:ea typeface="29LT Riwaya Bold"/>
                <a:cs typeface="29LT Riwaya Bold"/>
                <a:sym typeface="29LT Riwaya Bold"/>
              </a:rPr>
              <a:t>On-Demand Routing</a:t>
            </a:r>
          </a:p>
          <a:p>
            <a:pPr marL="766713" lvl="1" indent="-383357" algn="l">
              <a:lnSpc>
                <a:spcPts val="4971"/>
              </a:lnSpc>
              <a:buFont typeface="Arial"/>
              <a:buChar char="•"/>
            </a:pPr>
            <a:r>
              <a:rPr lang="en-US" sz="3551">
                <a:solidFill>
                  <a:srgbClr val="000000"/>
                </a:solidFill>
                <a:latin typeface="29LT Riwaya"/>
                <a:ea typeface="29LT Riwaya"/>
                <a:cs typeface="29LT Riwaya"/>
                <a:sym typeface="29LT Riwaya"/>
              </a:rPr>
              <a:t>What It Means: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Routes are established </a:t>
            </a:r>
            <a:r>
              <a:rPr lang="en-US" sz="3551" b="1">
                <a:solidFill>
                  <a:srgbClr val="000000"/>
                </a:solidFill>
                <a:latin typeface="29LT Riwaya Bold"/>
                <a:ea typeface="29LT Riwaya Bold"/>
                <a:cs typeface="29LT Riwaya Bold"/>
                <a:sym typeface="29LT Riwaya Bold"/>
              </a:rPr>
              <a:t>only</a:t>
            </a:r>
            <a:r>
              <a:rPr lang="en-US" sz="3551">
                <a:solidFill>
                  <a:srgbClr val="000000"/>
                </a:solidFill>
                <a:latin typeface="29LT Riwaya"/>
                <a:ea typeface="29LT Riwaya"/>
                <a:cs typeface="29LT Riwaya"/>
                <a:sym typeface="29LT Riwaya"/>
              </a:rPr>
              <a:t> when there is data to send.</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Eliminates the need for periodic updates, unlike proactive protocols.</a:t>
            </a:r>
          </a:p>
          <a:p>
            <a:pPr algn="l">
              <a:lnSpc>
                <a:spcPts val="4971"/>
              </a:lnSpc>
            </a:pPr>
            <a:endParaRPr lang="en-US" sz="3551">
              <a:solidFill>
                <a:srgbClr val="000000"/>
              </a:solidFill>
              <a:latin typeface="29LT Riwaya"/>
              <a:ea typeface="29LT Riwaya"/>
              <a:cs typeface="29LT Riwaya"/>
              <a:sym typeface="29LT Riwaya"/>
            </a:endParaRPr>
          </a:p>
          <a:p>
            <a:pPr marL="766713" lvl="1" indent="-383357" algn="l">
              <a:lnSpc>
                <a:spcPts val="4971"/>
              </a:lnSpc>
              <a:buFont typeface="Arial"/>
              <a:buChar char="•"/>
            </a:pPr>
            <a:r>
              <a:rPr lang="en-US" sz="3551">
                <a:solidFill>
                  <a:srgbClr val="000000"/>
                </a:solidFill>
                <a:latin typeface="29LT Riwaya"/>
                <a:ea typeface="29LT Riwaya"/>
                <a:cs typeface="29LT Riwaya"/>
                <a:sym typeface="29LT Riwaya"/>
              </a:rPr>
              <a:t>Why It’s Useful:</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Saves </a:t>
            </a:r>
            <a:r>
              <a:rPr lang="en-US" sz="3551" b="1">
                <a:solidFill>
                  <a:srgbClr val="000000"/>
                </a:solidFill>
                <a:latin typeface="29LT Riwaya Bold"/>
                <a:ea typeface="29LT Riwaya Bold"/>
                <a:cs typeface="29LT Riwaya Bold"/>
                <a:sym typeface="29LT Riwaya Bold"/>
              </a:rPr>
              <a:t>bandwidth</a:t>
            </a:r>
            <a:r>
              <a:rPr lang="en-US" sz="3551">
                <a:solidFill>
                  <a:srgbClr val="000000"/>
                </a:solidFill>
                <a:latin typeface="29LT Riwaya"/>
                <a:ea typeface="29LT Riwaya"/>
                <a:cs typeface="29LT Riwaya"/>
                <a:sym typeface="29LT Riwaya"/>
              </a:rPr>
              <a:t> and </a:t>
            </a:r>
            <a:r>
              <a:rPr lang="en-US" sz="3551" b="1">
                <a:solidFill>
                  <a:srgbClr val="000000"/>
                </a:solidFill>
                <a:latin typeface="29LT Riwaya Bold"/>
                <a:ea typeface="29LT Riwaya Bold"/>
                <a:cs typeface="29LT Riwaya Bold"/>
                <a:sym typeface="29LT Riwaya Bold"/>
              </a:rPr>
              <a:t>energy</a:t>
            </a:r>
            <a:r>
              <a:rPr lang="en-US" sz="3551">
                <a:solidFill>
                  <a:srgbClr val="000000"/>
                </a:solidFill>
                <a:latin typeface="29LT Riwaya"/>
                <a:ea typeface="29LT Riwaya"/>
                <a:cs typeface="29LT Riwaya"/>
                <a:sym typeface="29LT Riwaya"/>
              </a:rPr>
              <a:t> by avoiding unnecessary communication.</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Ideal for dynamic networks where nodes frequently join, leave, or move.</a:t>
            </a:r>
          </a:p>
          <a:p>
            <a:pPr algn="l">
              <a:lnSpc>
                <a:spcPts val="4971"/>
              </a:lnSpc>
            </a:pPr>
            <a:endParaRPr lang="en-US" sz="35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KEY FEATURES OF DSR</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84786"/>
            <a:ext cx="16708236" cy="7547578"/>
          </a:xfrm>
          <a:prstGeom prst="rect">
            <a:avLst/>
          </a:prstGeom>
        </p:spPr>
        <p:txBody>
          <a:bodyPr lIns="0" tIns="0" rIns="0" bIns="0" rtlCol="0" anchor="t">
            <a:spAutoFit/>
          </a:bodyPr>
          <a:lstStyle/>
          <a:p>
            <a:pPr algn="l">
              <a:lnSpc>
                <a:spcPts val="5111"/>
              </a:lnSpc>
            </a:pPr>
            <a:r>
              <a:rPr lang="en-US" sz="3651" b="1" u="sng">
                <a:solidFill>
                  <a:srgbClr val="000000"/>
                </a:solidFill>
                <a:latin typeface="29LT Riwaya Bold"/>
                <a:ea typeface="29LT Riwaya Bold"/>
                <a:cs typeface="29LT Riwaya Bold"/>
                <a:sym typeface="29LT Riwaya Bold"/>
              </a:rPr>
              <a:t>Source Routing</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What It Means: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The source node determines</a:t>
            </a:r>
            <a:r>
              <a:rPr lang="en-US" sz="3551" b="1">
                <a:solidFill>
                  <a:srgbClr val="000000"/>
                </a:solidFill>
                <a:latin typeface="29LT Riwaya Bold"/>
                <a:ea typeface="29LT Riwaya Bold"/>
                <a:cs typeface="29LT Riwaya Bold"/>
                <a:sym typeface="29LT Riwaya Bold"/>
              </a:rPr>
              <a:t> the full path</a:t>
            </a:r>
            <a:r>
              <a:rPr lang="en-US" sz="3551">
                <a:solidFill>
                  <a:srgbClr val="000000"/>
                </a:solidFill>
                <a:latin typeface="29LT Riwaya"/>
                <a:ea typeface="29LT Riwaya"/>
                <a:cs typeface="29LT Riwaya"/>
                <a:sym typeface="29LT Riwaya"/>
              </a:rPr>
              <a:t> to the destination and includes this path in the header of each packet.</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Intermediate nodes forward the packet based on the included path, without needing to maintain their own routing tables.</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Advantages: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Simplifies intermediate node operations (no routing tables).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Makes route tracing and debugging easier.</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Limitations: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Adds overhead to packets in large networks due to long headers.</a:t>
            </a:r>
          </a:p>
          <a:p>
            <a:pPr algn="l">
              <a:lnSpc>
                <a:spcPts val="4971"/>
              </a:lnSpc>
            </a:pPr>
            <a:endParaRPr lang="en-US" sz="35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KEY FEATURES OF DSR</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94311"/>
            <a:ext cx="16708236" cy="5574634"/>
          </a:xfrm>
          <a:prstGeom prst="rect">
            <a:avLst/>
          </a:prstGeom>
        </p:spPr>
        <p:txBody>
          <a:bodyPr lIns="0" tIns="0" rIns="0" bIns="0" rtlCol="0" anchor="t">
            <a:spAutoFit/>
          </a:bodyPr>
          <a:lstStyle/>
          <a:p>
            <a:pPr algn="l">
              <a:lnSpc>
                <a:spcPts val="5251"/>
              </a:lnSpc>
            </a:pPr>
            <a:r>
              <a:rPr lang="en-US" sz="3751" b="1" u="sng">
                <a:solidFill>
                  <a:srgbClr val="000000"/>
                </a:solidFill>
                <a:latin typeface="29LT Riwaya Bold"/>
                <a:ea typeface="29LT Riwaya Bold"/>
                <a:cs typeface="29LT Riwaya Bold"/>
                <a:sym typeface="29LT Riwaya Bold"/>
              </a:rPr>
              <a:t>Self-Configuring</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What It Means:</a:t>
            </a:r>
          </a:p>
          <a:p>
            <a:pPr marL="1490248" lvl="2" indent="-496749" algn="l">
              <a:lnSpc>
                <a:spcPts val="4831"/>
              </a:lnSpc>
              <a:buFont typeface="Arial"/>
              <a:buChar char="⚬"/>
            </a:pPr>
            <a:r>
              <a:rPr lang="en-US" sz="3451">
                <a:solidFill>
                  <a:srgbClr val="000000"/>
                </a:solidFill>
                <a:latin typeface="29LT Riwaya"/>
                <a:ea typeface="29LT Riwaya"/>
                <a:cs typeface="29LT Riwaya"/>
                <a:sym typeface="29LT Riwaya"/>
              </a:rPr>
              <a:t>DSR </a:t>
            </a:r>
            <a:r>
              <a:rPr lang="en-US" sz="3451" b="1">
                <a:solidFill>
                  <a:srgbClr val="000000"/>
                </a:solidFill>
                <a:latin typeface="29LT Riwaya Bold"/>
                <a:ea typeface="29LT Riwaya Bold"/>
                <a:cs typeface="29LT Riwaya Bold"/>
                <a:sym typeface="29LT Riwaya Bold"/>
              </a:rPr>
              <a:t>adapts dynamically</a:t>
            </a:r>
            <a:r>
              <a:rPr lang="en-US" sz="3451">
                <a:solidFill>
                  <a:srgbClr val="000000"/>
                </a:solidFill>
                <a:latin typeface="29LT Riwaya"/>
                <a:ea typeface="29LT Riwaya"/>
                <a:cs typeface="29LT Riwaya"/>
                <a:sym typeface="29LT Riwaya"/>
              </a:rPr>
              <a:t> to changes in the network topology.</a:t>
            </a:r>
          </a:p>
          <a:p>
            <a:pPr marL="1490248" lvl="2" indent="-496749" algn="l">
              <a:lnSpc>
                <a:spcPts val="4831"/>
              </a:lnSpc>
              <a:buFont typeface="Arial"/>
              <a:buChar char="⚬"/>
            </a:pPr>
            <a:r>
              <a:rPr lang="en-US" sz="3451">
                <a:solidFill>
                  <a:srgbClr val="000000"/>
                </a:solidFill>
                <a:latin typeface="29LT Riwaya"/>
                <a:ea typeface="29LT Riwaya"/>
                <a:cs typeface="29LT Riwaya"/>
                <a:sym typeface="29LT Riwaya"/>
              </a:rPr>
              <a:t>Nodes </a:t>
            </a:r>
            <a:r>
              <a:rPr lang="en-US" sz="3451" b="1">
                <a:solidFill>
                  <a:srgbClr val="000000"/>
                </a:solidFill>
                <a:latin typeface="29LT Riwaya Bold"/>
                <a:ea typeface="29LT Riwaya Bold"/>
                <a:cs typeface="29LT Riwaya Bold"/>
                <a:sym typeface="29LT Riwaya Bold"/>
              </a:rPr>
              <a:t>automatically adjust</a:t>
            </a:r>
            <a:r>
              <a:rPr lang="en-US" sz="3451">
                <a:solidFill>
                  <a:srgbClr val="000000"/>
                </a:solidFill>
                <a:latin typeface="29LT Riwaya"/>
                <a:ea typeface="29LT Riwaya"/>
                <a:cs typeface="29LT Riwaya"/>
                <a:sym typeface="29LT Riwaya"/>
              </a:rPr>
              <a:t> to route breaks and establish new paths without manual intervention.</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Why It’s Crucial:</a:t>
            </a:r>
          </a:p>
          <a:p>
            <a:pPr marL="1490248" lvl="2" indent="-496749" algn="l">
              <a:lnSpc>
                <a:spcPts val="4831"/>
              </a:lnSpc>
              <a:buFont typeface="Arial"/>
              <a:buChar char="⚬"/>
            </a:pPr>
            <a:r>
              <a:rPr lang="en-US" sz="3451" b="1">
                <a:solidFill>
                  <a:srgbClr val="000000"/>
                </a:solidFill>
                <a:latin typeface="29LT Riwaya Bold"/>
                <a:ea typeface="29LT Riwaya Bold"/>
                <a:cs typeface="29LT Riwaya Bold"/>
                <a:sym typeface="29LT Riwaya Bold"/>
              </a:rPr>
              <a:t>Ensures reliability</a:t>
            </a:r>
            <a:r>
              <a:rPr lang="en-US" sz="3451">
                <a:solidFill>
                  <a:srgbClr val="000000"/>
                </a:solidFill>
                <a:latin typeface="29LT Riwaya"/>
                <a:ea typeface="29LT Riwaya"/>
                <a:cs typeface="29LT Riwaya"/>
                <a:sym typeface="29LT Riwaya"/>
              </a:rPr>
              <a:t> in networks where node mobility leads to frequent changes in connectivity.</a:t>
            </a:r>
          </a:p>
          <a:p>
            <a:pPr algn="l">
              <a:lnSpc>
                <a:spcPts val="4971"/>
              </a:lnSpc>
            </a:pPr>
            <a:endParaRPr lang="en-US" sz="34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HOW IT WORKS ?</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323958" y="3824104"/>
            <a:ext cx="7658585" cy="1319396"/>
            <a:chOff x="0" y="0"/>
            <a:chExt cx="2017076" cy="347495"/>
          </a:xfrm>
        </p:grpSpPr>
        <p:sp>
          <p:nvSpPr>
            <p:cNvPr id="8" name="Freeform 8"/>
            <p:cNvSpPr/>
            <p:nvPr/>
          </p:nvSpPr>
          <p:spPr>
            <a:xfrm>
              <a:off x="0" y="0"/>
              <a:ext cx="2017076" cy="347495"/>
            </a:xfrm>
            <a:custGeom>
              <a:avLst/>
              <a:gdLst/>
              <a:ahLst/>
              <a:cxnLst/>
              <a:rect l="l" t="t" r="r" b="b"/>
              <a:pathLst>
                <a:path w="2017076" h="347495">
                  <a:moveTo>
                    <a:pt x="51555" y="0"/>
                  </a:moveTo>
                  <a:lnTo>
                    <a:pt x="1965521" y="0"/>
                  </a:lnTo>
                  <a:cubicBezTo>
                    <a:pt x="1979194" y="0"/>
                    <a:pt x="1992307" y="5432"/>
                    <a:pt x="2001976" y="15100"/>
                  </a:cubicBezTo>
                  <a:cubicBezTo>
                    <a:pt x="2011644" y="24769"/>
                    <a:pt x="2017076" y="37882"/>
                    <a:pt x="2017076" y="51555"/>
                  </a:cubicBezTo>
                  <a:lnTo>
                    <a:pt x="2017076" y="295940"/>
                  </a:lnTo>
                  <a:cubicBezTo>
                    <a:pt x="2017076" y="324413"/>
                    <a:pt x="1993994" y="347495"/>
                    <a:pt x="1965521" y="347495"/>
                  </a:cubicBezTo>
                  <a:lnTo>
                    <a:pt x="51555" y="347495"/>
                  </a:lnTo>
                  <a:cubicBezTo>
                    <a:pt x="37882" y="347495"/>
                    <a:pt x="24769" y="342064"/>
                    <a:pt x="15100" y="332395"/>
                  </a:cubicBezTo>
                  <a:cubicBezTo>
                    <a:pt x="5432" y="322727"/>
                    <a:pt x="0" y="309613"/>
                    <a:pt x="0" y="295940"/>
                  </a:cubicBezTo>
                  <a:lnTo>
                    <a:pt x="0" y="51555"/>
                  </a:lnTo>
                  <a:cubicBezTo>
                    <a:pt x="0" y="37882"/>
                    <a:pt x="5432" y="24769"/>
                    <a:pt x="15100" y="15100"/>
                  </a:cubicBezTo>
                  <a:cubicBezTo>
                    <a:pt x="24769" y="5432"/>
                    <a:pt x="37882" y="0"/>
                    <a:pt x="51555" y="0"/>
                  </a:cubicBezTo>
                  <a:close/>
                </a:path>
              </a:pathLst>
            </a:custGeom>
            <a:solidFill>
              <a:srgbClr val="FFFFFF"/>
            </a:solidFill>
            <a:ln w="85725" cap="rnd">
              <a:solidFill>
                <a:srgbClr val="1B91C3"/>
              </a:solidFill>
              <a:prstDash val="solid"/>
              <a:round/>
            </a:ln>
          </p:spPr>
          <p:txBody>
            <a:bodyPr/>
            <a:lstStyle/>
            <a:p>
              <a:endParaRPr lang="fr-FR"/>
            </a:p>
          </p:txBody>
        </p:sp>
        <p:sp>
          <p:nvSpPr>
            <p:cNvPr id="9" name="TextBox 9"/>
            <p:cNvSpPr txBox="1"/>
            <p:nvPr/>
          </p:nvSpPr>
          <p:spPr>
            <a:xfrm>
              <a:off x="0" y="-38100"/>
              <a:ext cx="2017076" cy="38559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395138" y="6560952"/>
            <a:ext cx="7658585" cy="1319396"/>
            <a:chOff x="0" y="0"/>
            <a:chExt cx="2017076" cy="347495"/>
          </a:xfrm>
        </p:grpSpPr>
        <p:sp>
          <p:nvSpPr>
            <p:cNvPr id="11" name="Freeform 11"/>
            <p:cNvSpPr/>
            <p:nvPr/>
          </p:nvSpPr>
          <p:spPr>
            <a:xfrm>
              <a:off x="0" y="0"/>
              <a:ext cx="2017076" cy="347495"/>
            </a:xfrm>
            <a:custGeom>
              <a:avLst/>
              <a:gdLst/>
              <a:ahLst/>
              <a:cxnLst/>
              <a:rect l="l" t="t" r="r" b="b"/>
              <a:pathLst>
                <a:path w="2017076" h="347495">
                  <a:moveTo>
                    <a:pt x="51555" y="0"/>
                  </a:moveTo>
                  <a:lnTo>
                    <a:pt x="1965521" y="0"/>
                  </a:lnTo>
                  <a:cubicBezTo>
                    <a:pt x="1979194" y="0"/>
                    <a:pt x="1992307" y="5432"/>
                    <a:pt x="2001976" y="15100"/>
                  </a:cubicBezTo>
                  <a:cubicBezTo>
                    <a:pt x="2011644" y="24769"/>
                    <a:pt x="2017076" y="37882"/>
                    <a:pt x="2017076" y="51555"/>
                  </a:cubicBezTo>
                  <a:lnTo>
                    <a:pt x="2017076" y="295940"/>
                  </a:lnTo>
                  <a:cubicBezTo>
                    <a:pt x="2017076" y="324413"/>
                    <a:pt x="1993994" y="347495"/>
                    <a:pt x="1965521" y="347495"/>
                  </a:cubicBezTo>
                  <a:lnTo>
                    <a:pt x="51555" y="347495"/>
                  </a:lnTo>
                  <a:cubicBezTo>
                    <a:pt x="37882" y="347495"/>
                    <a:pt x="24769" y="342064"/>
                    <a:pt x="15100" y="332395"/>
                  </a:cubicBezTo>
                  <a:cubicBezTo>
                    <a:pt x="5432" y="322727"/>
                    <a:pt x="0" y="309613"/>
                    <a:pt x="0" y="295940"/>
                  </a:cubicBezTo>
                  <a:lnTo>
                    <a:pt x="0" y="51555"/>
                  </a:lnTo>
                  <a:cubicBezTo>
                    <a:pt x="0" y="37882"/>
                    <a:pt x="5432" y="24769"/>
                    <a:pt x="15100" y="15100"/>
                  </a:cubicBezTo>
                  <a:cubicBezTo>
                    <a:pt x="24769" y="5432"/>
                    <a:pt x="37882" y="0"/>
                    <a:pt x="51555" y="0"/>
                  </a:cubicBezTo>
                  <a:close/>
                </a:path>
              </a:pathLst>
            </a:custGeom>
            <a:solidFill>
              <a:srgbClr val="FFFFFF"/>
            </a:solidFill>
            <a:ln w="85725" cap="rnd">
              <a:solidFill>
                <a:srgbClr val="1B91C3"/>
              </a:solidFill>
              <a:prstDash val="solid"/>
              <a:round/>
            </a:ln>
          </p:spPr>
          <p:txBody>
            <a:bodyPr/>
            <a:lstStyle/>
            <a:p>
              <a:endParaRPr lang="fr-FR"/>
            </a:p>
          </p:txBody>
        </p:sp>
        <p:sp>
          <p:nvSpPr>
            <p:cNvPr id="12" name="TextBox 12"/>
            <p:cNvSpPr txBox="1"/>
            <p:nvPr/>
          </p:nvSpPr>
          <p:spPr>
            <a:xfrm>
              <a:off x="0" y="-38100"/>
              <a:ext cx="2017076" cy="38559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1627826" y="3315927"/>
            <a:ext cx="3037026" cy="2335749"/>
          </a:xfrm>
          <a:custGeom>
            <a:avLst/>
            <a:gdLst/>
            <a:ahLst/>
            <a:cxnLst/>
            <a:rect l="l" t="t" r="r" b="b"/>
            <a:pathLst>
              <a:path w="3037026" h="2335749">
                <a:moveTo>
                  <a:pt x="0" y="0"/>
                </a:moveTo>
                <a:lnTo>
                  <a:pt x="3037026" y="0"/>
                </a:lnTo>
                <a:lnTo>
                  <a:pt x="3037026" y="2335750"/>
                </a:lnTo>
                <a:lnTo>
                  <a:pt x="0" y="2335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4" name="Freeform 14"/>
          <p:cNvSpPr/>
          <p:nvPr/>
        </p:nvSpPr>
        <p:spPr>
          <a:xfrm>
            <a:off x="12014769" y="6191950"/>
            <a:ext cx="2263140" cy="2057400"/>
          </a:xfrm>
          <a:custGeom>
            <a:avLst/>
            <a:gdLst/>
            <a:ahLst/>
            <a:cxnLst/>
            <a:rect l="l" t="t" r="r" b="b"/>
            <a:pathLst>
              <a:path w="2263140" h="2057400">
                <a:moveTo>
                  <a:pt x="0" y="0"/>
                </a:moveTo>
                <a:lnTo>
                  <a:pt x="2263140" y="0"/>
                </a:lnTo>
                <a:lnTo>
                  <a:pt x="226314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5" name="TextBox 15"/>
          <p:cNvSpPr txBox="1"/>
          <p:nvPr/>
        </p:nvSpPr>
        <p:spPr>
          <a:xfrm>
            <a:off x="3162502" y="4054369"/>
            <a:ext cx="5981498" cy="763617"/>
          </a:xfrm>
          <a:prstGeom prst="rect">
            <a:avLst/>
          </a:prstGeom>
        </p:spPr>
        <p:txBody>
          <a:bodyPr lIns="0" tIns="0" rIns="0" bIns="0" rtlCol="0" anchor="t">
            <a:spAutoFit/>
          </a:bodyPr>
          <a:lstStyle/>
          <a:p>
            <a:pPr algn="ctr">
              <a:lnSpc>
                <a:spcPts val="6210"/>
              </a:lnSpc>
            </a:pPr>
            <a:r>
              <a:rPr lang="en-US" sz="4436" b="1" spc="88">
                <a:solidFill>
                  <a:srgbClr val="000000"/>
                </a:solidFill>
                <a:latin typeface="Garet Bold"/>
                <a:ea typeface="Garet Bold"/>
                <a:cs typeface="Garet Bold"/>
                <a:sym typeface="Garet Bold"/>
              </a:rPr>
              <a:t>ROUTE DISCOVERY</a:t>
            </a:r>
          </a:p>
        </p:txBody>
      </p:sp>
      <p:sp>
        <p:nvSpPr>
          <p:cNvPr id="16" name="TextBox 16"/>
          <p:cNvSpPr txBox="1"/>
          <p:nvPr/>
        </p:nvSpPr>
        <p:spPr>
          <a:xfrm>
            <a:off x="3233682" y="6838525"/>
            <a:ext cx="5981498" cy="688051"/>
          </a:xfrm>
          <a:prstGeom prst="rect">
            <a:avLst/>
          </a:prstGeom>
        </p:spPr>
        <p:txBody>
          <a:bodyPr lIns="0" tIns="0" rIns="0" bIns="0" rtlCol="0" anchor="t">
            <a:spAutoFit/>
          </a:bodyPr>
          <a:lstStyle/>
          <a:p>
            <a:pPr marL="0" lvl="0" indent="0" algn="ctr">
              <a:lnSpc>
                <a:spcPts val="5650"/>
              </a:lnSpc>
              <a:spcBef>
                <a:spcPct val="0"/>
              </a:spcBef>
            </a:pPr>
            <a:r>
              <a:rPr lang="en-US" sz="4036" b="1" u="none" strike="noStrike" spc="80">
                <a:solidFill>
                  <a:srgbClr val="000000"/>
                </a:solidFill>
                <a:latin typeface="Garet Bold"/>
                <a:ea typeface="Garet Bold"/>
                <a:cs typeface="Garet Bold"/>
                <a:sym typeface="Garet Bold"/>
              </a:rPr>
              <a:t>ROUTE MANAGEMENT </a:t>
            </a:r>
          </a:p>
        </p:txBody>
      </p:sp>
      <p:sp>
        <p:nvSpPr>
          <p:cNvPr id="17" name="Freeform 1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6"/>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7259300" cy="1028700"/>
            <a:chOff x="0" y="0"/>
            <a:chExt cx="13636978" cy="812800"/>
          </a:xfrm>
        </p:grpSpPr>
        <p:sp>
          <p:nvSpPr>
            <p:cNvPr id="3" name="Freeform 3"/>
            <p:cNvSpPr/>
            <p:nvPr/>
          </p:nvSpPr>
          <p:spPr>
            <a:xfrm>
              <a:off x="0" y="0"/>
              <a:ext cx="13636978" cy="812800"/>
            </a:xfrm>
            <a:custGeom>
              <a:avLst/>
              <a:gdLst/>
              <a:ahLst/>
              <a:cxnLst/>
              <a:rect l="l" t="t" r="r" b="b"/>
              <a:pathLst>
                <a:path w="13636978" h="812800">
                  <a:moveTo>
                    <a:pt x="0" y="0"/>
                  </a:moveTo>
                  <a:lnTo>
                    <a:pt x="13636978" y="0"/>
                  </a:lnTo>
                  <a:lnTo>
                    <a:pt x="13636978" y="812800"/>
                  </a:lnTo>
                  <a:lnTo>
                    <a:pt x="0" y="812800"/>
                  </a:lnTo>
                  <a:close/>
                </a:path>
              </a:pathLst>
            </a:custGeom>
            <a:solidFill>
              <a:srgbClr val="E8ECEC"/>
            </a:solidFill>
          </p:spPr>
          <p:txBody>
            <a:bodyPr/>
            <a:lstStyle/>
            <a:p>
              <a:endParaRPr lang="fr-FR"/>
            </a:p>
          </p:txBody>
        </p:sp>
        <p:sp>
          <p:nvSpPr>
            <p:cNvPr id="4" name="TextBox 4"/>
            <p:cNvSpPr txBox="1"/>
            <p:nvPr/>
          </p:nvSpPr>
          <p:spPr>
            <a:xfrm>
              <a:off x="0" y="-38100"/>
              <a:ext cx="13636978"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694792" cy="10287000"/>
            <a:chOff x="0" y="0"/>
            <a:chExt cx="446365" cy="2709333"/>
          </a:xfrm>
        </p:grpSpPr>
        <p:sp>
          <p:nvSpPr>
            <p:cNvPr id="6" name="Freeform 6"/>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7" name="TextBox 7"/>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1028700" cy="3177813"/>
            <a:chOff x="0" y="0"/>
            <a:chExt cx="812800" cy="2510865"/>
          </a:xfrm>
        </p:grpSpPr>
        <p:sp>
          <p:nvSpPr>
            <p:cNvPr id="9" name="Freeform 9"/>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0" name="TextBox 10"/>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028700" cy="2650849"/>
            <a:chOff x="0" y="0"/>
            <a:chExt cx="812800" cy="2094498"/>
          </a:xfrm>
        </p:grpSpPr>
        <p:sp>
          <p:nvSpPr>
            <p:cNvPr id="12" name="Freeform 12"/>
            <p:cNvSpPr/>
            <p:nvPr/>
          </p:nvSpPr>
          <p:spPr>
            <a:xfrm>
              <a:off x="0" y="0"/>
              <a:ext cx="812800" cy="2094498"/>
            </a:xfrm>
            <a:custGeom>
              <a:avLst/>
              <a:gdLst/>
              <a:ahLst/>
              <a:cxnLst/>
              <a:rect l="l" t="t" r="r" b="b"/>
              <a:pathLst>
                <a:path w="812800" h="2094498">
                  <a:moveTo>
                    <a:pt x="0" y="0"/>
                  </a:moveTo>
                  <a:lnTo>
                    <a:pt x="812800" y="0"/>
                  </a:lnTo>
                  <a:lnTo>
                    <a:pt x="812800" y="2094498"/>
                  </a:lnTo>
                  <a:lnTo>
                    <a:pt x="0" y="2094498"/>
                  </a:lnTo>
                  <a:close/>
                </a:path>
              </a:pathLst>
            </a:custGeom>
            <a:solidFill>
              <a:srgbClr val="1891C8"/>
            </a:solidFill>
          </p:spPr>
          <p:txBody>
            <a:bodyPr/>
            <a:lstStyle/>
            <a:p>
              <a:endParaRPr lang="fr-FR"/>
            </a:p>
          </p:txBody>
        </p:sp>
        <p:sp>
          <p:nvSpPr>
            <p:cNvPr id="13" name="TextBox 13"/>
            <p:cNvSpPr txBox="1"/>
            <p:nvPr/>
          </p:nvSpPr>
          <p:spPr>
            <a:xfrm>
              <a:off x="0" y="-38100"/>
              <a:ext cx="812800" cy="21325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890490" y="3179066"/>
            <a:ext cx="2747266" cy="3188394"/>
            <a:chOff x="0" y="-155575"/>
            <a:chExt cx="812800" cy="943311"/>
          </a:xfrm>
        </p:grpSpPr>
        <p:sp>
          <p:nvSpPr>
            <p:cNvPr id="15" name="Freeform 15"/>
            <p:cNvSpPr/>
            <p:nvPr/>
          </p:nvSpPr>
          <p:spPr>
            <a:xfrm>
              <a:off x="0" y="-109537"/>
              <a:ext cx="812800" cy="851236"/>
            </a:xfrm>
            <a:custGeom>
              <a:avLst/>
              <a:gdLst/>
              <a:ahLst/>
              <a:cxnLst/>
              <a:rect l="l" t="t" r="r" b="b"/>
              <a:pathLst>
                <a:path w="812800" h="851236">
                  <a:moveTo>
                    <a:pt x="652780" y="0"/>
                  </a:moveTo>
                  <a:lnTo>
                    <a:pt x="160020" y="0"/>
                  </a:lnTo>
                  <a:lnTo>
                    <a:pt x="0" y="160020"/>
                  </a:lnTo>
                  <a:lnTo>
                    <a:pt x="0" y="691216"/>
                  </a:lnTo>
                  <a:lnTo>
                    <a:pt x="160020" y="851236"/>
                  </a:lnTo>
                  <a:lnTo>
                    <a:pt x="652780" y="851236"/>
                  </a:lnTo>
                  <a:lnTo>
                    <a:pt x="812800" y="691216"/>
                  </a:lnTo>
                  <a:lnTo>
                    <a:pt x="812800" y="160020"/>
                  </a:lnTo>
                  <a:lnTo>
                    <a:pt x="652780" y="0"/>
                  </a:lnTo>
                  <a:close/>
                </a:path>
              </a:pathLst>
            </a:custGeom>
            <a:solidFill>
              <a:srgbClr val="1891C8"/>
            </a:solidFill>
          </p:spPr>
          <p:txBody>
            <a:bodyPr/>
            <a:lstStyle/>
            <a:p>
              <a:endParaRPr lang="fr-FR"/>
            </a:p>
          </p:txBody>
        </p:sp>
        <p:sp>
          <p:nvSpPr>
            <p:cNvPr id="16" name="TextBox 16"/>
            <p:cNvSpPr txBox="1"/>
            <p:nvPr/>
          </p:nvSpPr>
          <p:spPr>
            <a:xfrm>
              <a:off x="63500" y="-155575"/>
              <a:ext cx="685800" cy="943311"/>
            </a:xfrm>
            <a:prstGeom prst="rect">
              <a:avLst/>
            </a:prstGeom>
          </p:spPr>
          <p:txBody>
            <a:bodyPr lIns="44470" tIns="44470" rIns="44470" bIns="44470" rtlCol="0" anchor="ctr"/>
            <a:lstStyle/>
            <a:p>
              <a:pPr algn="ctr">
                <a:lnSpc>
                  <a:spcPts val="15958"/>
                </a:lnSpc>
              </a:pPr>
              <a:r>
                <a:rPr lang="en-US" sz="11398" b="1" dirty="0">
                  <a:solidFill>
                    <a:srgbClr val="FFFFFF"/>
                  </a:solidFill>
                  <a:latin typeface="Garet Bold"/>
                  <a:ea typeface="Garet Bold"/>
                  <a:cs typeface="Garet Bold"/>
                  <a:sym typeface="Garet Bold"/>
                </a:rPr>
                <a:t>03</a:t>
              </a:r>
            </a:p>
          </p:txBody>
        </p:sp>
      </p:grpSp>
      <p:sp>
        <p:nvSpPr>
          <p:cNvPr id="17" name="TextBox 17"/>
          <p:cNvSpPr txBox="1"/>
          <p:nvPr/>
        </p:nvSpPr>
        <p:spPr>
          <a:xfrm>
            <a:off x="6235572" y="4517816"/>
            <a:ext cx="9913019" cy="1384717"/>
          </a:xfrm>
          <a:prstGeom prst="rect">
            <a:avLst/>
          </a:prstGeom>
        </p:spPr>
        <p:txBody>
          <a:bodyPr lIns="0" tIns="0" rIns="0" bIns="0" rtlCol="0" anchor="t">
            <a:spAutoFit/>
          </a:bodyPr>
          <a:lstStyle/>
          <a:p>
            <a:pPr algn="l">
              <a:lnSpc>
                <a:spcPts val="10421"/>
              </a:lnSpc>
            </a:pPr>
            <a:r>
              <a:rPr lang="en-US" sz="10020">
                <a:solidFill>
                  <a:srgbClr val="000000"/>
                </a:solidFill>
                <a:latin typeface="Neirizi"/>
                <a:ea typeface="Neirizi"/>
                <a:cs typeface="Neirizi"/>
                <a:sym typeface="Neirizi"/>
              </a:rPr>
              <a:t>Route Discovery</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77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E8ECEC"/>
            </a:solidFill>
          </p:spPr>
          <p:txBody>
            <a:bodyPr/>
            <a:lstStyle/>
            <a:p>
              <a:endParaRPr lang="fr-FR"/>
            </a:p>
          </p:txBody>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52095" r="13935"/>
            <a:stretch>
              <a:fillRect/>
            </a:stretch>
          </p:blipFill>
          <p:spPr>
            <a:xfrm flipH="1">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891C8"/>
            </a:solidFill>
          </p:spPr>
          <p:txBody>
            <a:bodyPr/>
            <a:lstStyle/>
            <a:p>
              <a:endParaRPr lang="fr-FR"/>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692526"/>
            <a:ext cx="7494647" cy="1155745"/>
          </a:xfrm>
          <a:prstGeom prst="rect">
            <a:avLst/>
          </a:prstGeom>
        </p:spPr>
        <p:txBody>
          <a:bodyPr lIns="0" tIns="0" rIns="0" bIns="0" rtlCol="0" anchor="t">
            <a:spAutoFit/>
          </a:bodyPr>
          <a:lstStyle/>
          <a:p>
            <a:pPr algn="l">
              <a:lnSpc>
                <a:spcPts val="9487"/>
              </a:lnSpc>
            </a:pPr>
            <a:r>
              <a:rPr lang="en-US" sz="6776" b="1">
                <a:solidFill>
                  <a:srgbClr val="000000"/>
                </a:solidFill>
                <a:latin typeface="Garet Bold"/>
                <a:ea typeface="Garet Bold"/>
                <a:cs typeface="Garet Bold"/>
                <a:sym typeface="Garet Bold"/>
              </a:rPr>
              <a:t>CONTENT</a:t>
            </a:r>
          </a:p>
        </p:txBody>
      </p:sp>
      <p:grpSp>
        <p:nvGrpSpPr>
          <p:cNvPr id="17" name="Group 17"/>
          <p:cNvGrpSpPr/>
          <p:nvPr/>
        </p:nvGrpSpPr>
        <p:grpSpPr>
          <a:xfrm>
            <a:off x="7297118" y="2384162"/>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891C8"/>
            </a:solidFill>
          </p:spPr>
          <p:txBody>
            <a:bodyPr/>
            <a:lstStyle/>
            <a:p>
              <a:endParaRPr lang="fr-FR"/>
            </a:p>
          </p:txBody>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01</a:t>
              </a:r>
            </a:p>
          </p:txBody>
        </p:sp>
      </p:grpSp>
      <p:grpSp>
        <p:nvGrpSpPr>
          <p:cNvPr id="20" name="Group 20"/>
          <p:cNvGrpSpPr/>
          <p:nvPr/>
        </p:nvGrpSpPr>
        <p:grpSpPr>
          <a:xfrm>
            <a:off x="7297118" y="3565108"/>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891C8"/>
            </a:solidFill>
          </p:spPr>
          <p:txBody>
            <a:bodyPr/>
            <a:lstStyle/>
            <a:p>
              <a:endParaRPr lang="fr-FR"/>
            </a:p>
          </p:txBody>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02</a:t>
              </a:r>
            </a:p>
          </p:txBody>
        </p:sp>
      </p:grpSp>
      <p:grpSp>
        <p:nvGrpSpPr>
          <p:cNvPr id="23" name="Group 23"/>
          <p:cNvGrpSpPr/>
          <p:nvPr/>
        </p:nvGrpSpPr>
        <p:grpSpPr>
          <a:xfrm>
            <a:off x="7297118" y="4746054"/>
            <a:ext cx="969409" cy="969409"/>
            <a:chOff x="0" y="0"/>
            <a:chExt cx="812800" cy="812800"/>
          </a:xfrm>
        </p:grpSpPr>
        <p:sp>
          <p:nvSpPr>
            <p:cNvPr id="24" name="Freeform 2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891C8"/>
            </a:solidFill>
          </p:spPr>
          <p:txBody>
            <a:bodyPr/>
            <a:lstStyle/>
            <a:p>
              <a:endParaRPr lang="fr-FR"/>
            </a:p>
          </p:txBody>
        </p:sp>
        <p:sp>
          <p:nvSpPr>
            <p:cNvPr id="25" name="TextBox 2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03</a:t>
              </a:r>
            </a:p>
          </p:txBody>
        </p:sp>
      </p:grpSp>
      <p:grpSp>
        <p:nvGrpSpPr>
          <p:cNvPr id="26" name="Group 26"/>
          <p:cNvGrpSpPr/>
          <p:nvPr/>
        </p:nvGrpSpPr>
        <p:grpSpPr>
          <a:xfrm>
            <a:off x="7297118" y="5927000"/>
            <a:ext cx="969409" cy="969409"/>
            <a:chOff x="0" y="0"/>
            <a:chExt cx="812800" cy="812800"/>
          </a:xfrm>
        </p:grpSpPr>
        <p:sp>
          <p:nvSpPr>
            <p:cNvPr id="27" name="Freeform 2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891C8"/>
            </a:solidFill>
          </p:spPr>
          <p:txBody>
            <a:bodyPr/>
            <a:lstStyle/>
            <a:p>
              <a:endParaRPr lang="fr-FR"/>
            </a:p>
          </p:txBody>
        </p:sp>
        <p:sp>
          <p:nvSpPr>
            <p:cNvPr id="28" name="TextBox 2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04</a:t>
              </a:r>
            </a:p>
          </p:txBody>
        </p:sp>
      </p:grpSp>
      <p:grpSp>
        <p:nvGrpSpPr>
          <p:cNvPr id="29" name="Group 29"/>
          <p:cNvGrpSpPr/>
          <p:nvPr/>
        </p:nvGrpSpPr>
        <p:grpSpPr>
          <a:xfrm>
            <a:off x="7297118" y="7107945"/>
            <a:ext cx="969409" cy="969409"/>
            <a:chOff x="0" y="0"/>
            <a:chExt cx="812800" cy="812800"/>
          </a:xfrm>
        </p:grpSpPr>
        <p:sp>
          <p:nvSpPr>
            <p:cNvPr id="30" name="Freeform 3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891C8"/>
            </a:solidFill>
          </p:spPr>
          <p:txBody>
            <a:bodyPr/>
            <a:lstStyle/>
            <a:p>
              <a:endParaRPr lang="fr-FR"/>
            </a:p>
          </p:txBody>
        </p:sp>
        <p:sp>
          <p:nvSpPr>
            <p:cNvPr id="31" name="TextBox 3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05</a:t>
              </a:r>
            </a:p>
          </p:txBody>
        </p:sp>
      </p:grpSp>
      <p:grpSp>
        <p:nvGrpSpPr>
          <p:cNvPr id="32" name="Group 32"/>
          <p:cNvGrpSpPr/>
          <p:nvPr/>
        </p:nvGrpSpPr>
        <p:grpSpPr>
          <a:xfrm>
            <a:off x="7297118" y="8288891"/>
            <a:ext cx="969409" cy="969409"/>
            <a:chOff x="0" y="0"/>
            <a:chExt cx="812800" cy="812800"/>
          </a:xfrm>
        </p:grpSpPr>
        <p:sp>
          <p:nvSpPr>
            <p:cNvPr id="33" name="Freeform 3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891C8"/>
            </a:solidFill>
          </p:spPr>
          <p:txBody>
            <a:bodyPr/>
            <a:lstStyle/>
            <a:p>
              <a:endParaRPr lang="fr-FR"/>
            </a:p>
          </p:txBody>
        </p:sp>
        <p:sp>
          <p:nvSpPr>
            <p:cNvPr id="34" name="TextBox 3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06</a:t>
              </a:r>
            </a:p>
          </p:txBody>
        </p:sp>
      </p:grpSp>
      <p:grpSp>
        <p:nvGrpSpPr>
          <p:cNvPr id="35" name="Group 35"/>
          <p:cNvGrpSpPr/>
          <p:nvPr/>
        </p:nvGrpSpPr>
        <p:grpSpPr>
          <a:xfrm>
            <a:off x="15011231" y="1028700"/>
            <a:ext cx="1652841" cy="1652841"/>
            <a:chOff x="0" y="0"/>
            <a:chExt cx="812800" cy="812800"/>
          </a:xfrm>
        </p:grpSpPr>
        <p:sp>
          <p:nvSpPr>
            <p:cNvPr id="36" name="Freeform 36"/>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txBody>
            <a:bodyPr/>
            <a:lstStyle/>
            <a:p>
              <a:endParaRPr lang="fr-FR"/>
            </a:p>
          </p:txBody>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4814124" y="816351"/>
            <a:ext cx="771724" cy="77172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fr-FR"/>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2919457" y="8414693"/>
            <a:ext cx="3744615" cy="374461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fr-FR"/>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8485829" y="3814862"/>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DSR</a:t>
            </a:r>
          </a:p>
        </p:txBody>
      </p:sp>
      <p:sp>
        <p:nvSpPr>
          <p:cNvPr id="45" name="TextBox 45"/>
          <p:cNvSpPr txBox="1"/>
          <p:nvPr/>
        </p:nvSpPr>
        <p:spPr>
          <a:xfrm>
            <a:off x="8485829" y="4995808"/>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Route Discovery</a:t>
            </a:r>
          </a:p>
        </p:txBody>
      </p:sp>
      <p:sp>
        <p:nvSpPr>
          <p:cNvPr id="46" name="TextBox 46"/>
          <p:cNvSpPr txBox="1"/>
          <p:nvPr/>
        </p:nvSpPr>
        <p:spPr>
          <a:xfrm>
            <a:off x="8485829" y="6176754"/>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Route Maintenance</a:t>
            </a:r>
          </a:p>
        </p:txBody>
      </p:sp>
      <p:sp>
        <p:nvSpPr>
          <p:cNvPr id="47" name="TextBox 47"/>
          <p:cNvSpPr txBox="1"/>
          <p:nvPr/>
        </p:nvSpPr>
        <p:spPr>
          <a:xfrm>
            <a:off x="8485829" y="7357700"/>
            <a:ext cx="7351823" cy="86042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DSR Algorithm</a:t>
            </a:r>
          </a:p>
          <a:p>
            <a:pPr algn="l">
              <a:lnSpc>
                <a:spcPts val="3499"/>
              </a:lnSpc>
            </a:pPr>
            <a:endParaRPr lang="en-US" sz="2499">
              <a:solidFill>
                <a:srgbClr val="000000"/>
              </a:solidFill>
              <a:latin typeface="Garet"/>
              <a:ea typeface="Garet"/>
              <a:cs typeface="Garet"/>
              <a:sym typeface="Garet"/>
            </a:endParaRPr>
          </a:p>
        </p:txBody>
      </p:sp>
      <p:sp>
        <p:nvSpPr>
          <p:cNvPr id="48" name="TextBox 48"/>
          <p:cNvSpPr txBox="1"/>
          <p:nvPr/>
        </p:nvSpPr>
        <p:spPr>
          <a:xfrm>
            <a:off x="8485829" y="8538646"/>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Advantages and Limitations </a:t>
            </a:r>
          </a:p>
        </p:txBody>
      </p:sp>
      <p:sp>
        <p:nvSpPr>
          <p:cNvPr id="49" name="TextBox 49"/>
          <p:cNvSpPr txBox="1"/>
          <p:nvPr/>
        </p:nvSpPr>
        <p:spPr>
          <a:xfrm>
            <a:off x="8485829" y="2633916"/>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Introduction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ROUTE DISCOVERY</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94311"/>
            <a:ext cx="16708236" cy="4467194"/>
          </a:xfrm>
          <a:prstGeom prst="rect">
            <a:avLst/>
          </a:prstGeom>
        </p:spPr>
        <p:txBody>
          <a:bodyPr lIns="0" tIns="0" rIns="0" bIns="0" rtlCol="0" anchor="t">
            <a:spAutoFit/>
          </a:bodyPr>
          <a:lstStyle/>
          <a:p>
            <a:pPr algn="l">
              <a:lnSpc>
                <a:spcPts val="5251"/>
              </a:lnSpc>
            </a:pPr>
            <a:r>
              <a:rPr lang="en-US" sz="3751" b="1" u="sng">
                <a:solidFill>
                  <a:srgbClr val="000000"/>
                </a:solidFill>
                <a:latin typeface="29LT Riwaya Bold"/>
                <a:ea typeface="29LT Riwaya Bold"/>
                <a:cs typeface="29LT Riwaya Bold"/>
                <a:sym typeface="29LT Riwaya Bold"/>
              </a:rPr>
              <a:t>Objective</a:t>
            </a:r>
          </a:p>
          <a:p>
            <a:pPr marL="788303" lvl="1" indent="-394151" algn="l">
              <a:lnSpc>
                <a:spcPts val="5111"/>
              </a:lnSpc>
              <a:buFont typeface="Arial"/>
              <a:buChar char="•"/>
            </a:pPr>
            <a:r>
              <a:rPr lang="en-US" sz="3651" b="1">
                <a:solidFill>
                  <a:srgbClr val="000000"/>
                </a:solidFill>
                <a:latin typeface="29LT Riwaya Bold"/>
                <a:ea typeface="29LT Riwaya Bold"/>
                <a:cs typeface="29LT Riwaya Bold"/>
                <a:sym typeface="29LT Riwaya Bold"/>
              </a:rPr>
              <a:t>Finding a Route to the Destination:</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The main goal of the route discovery process in DSR is to </a:t>
            </a:r>
            <a:r>
              <a:rPr lang="en-US" sz="3551" b="1">
                <a:solidFill>
                  <a:srgbClr val="000000"/>
                </a:solidFill>
                <a:latin typeface="29LT Riwaya Bold"/>
                <a:ea typeface="29LT Riwaya Bold"/>
                <a:cs typeface="29LT Riwaya Bold"/>
                <a:sym typeface="29LT Riwaya Bold"/>
              </a:rPr>
              <a:t>identify a valid path</a:t>
            </a:r>
            <a:r>
              <a:rPr lang="en-US" sz="3551">
                <a:solidFill>
                  <a:srgbClr val="000000"/>
                </a:solidFill>
                <a:latin typeface="29LT Riwaya"/>
                <a:ea typeface="29LT Riwaya"/>
                <a:cs typeface="29LT Riwaya"/>
                <a:sym typeface="29LT Riwaya"/>
              </a:rPr>
              <a:t> from the source node to the destination node.</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This process is initiated only when the source node needs to send data and does not already have a route to the destination in its route cache.</a:t>
            </a:r>
          </a:p>
          <a:p>
            <a:pPr algn="l">
              <a:lnSpc>
                <a:spcPts val="5251"/>
              </a:lnSpc>
            </a:pPr>
            <a:endParaRPr lang="en-US" sz="35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
        <p:nvSpPr>
          <p:cNvPr id="9" name="Freeform 9"/>
          <p:cNvSpPr/>
          <p:nvPr/>
        </p:nvSpPr>
        <p:spPr>
          <a:xfrm>
            <a:off x="3493371" y="6852440"/>
            <a:ext cx="11301259" cy="2839441"/>
          </a:xfrm>
          <a:custGeom>
            <a:avLst/>
            <a:gdLst/>
            <a:ahLst/>
            <a:cxnLst/>
            <a:rect l="l" t="t" r="r" b="b"/>
            <a:pathLst>
              <a:path w="11301259" h="2839441">
                <a:moveTo>
                  <a:pt x="0" y="0"/>
                </a:moveTo>
                <a:lnTo>
                  <a:pt x="11301258" y="0"/>
                </a:lnTo>
                <a:lnTo>
                  <a:pt x="11301258" y="2839441"/>
                </a:lnTo>
                <a:lnTo>
                  <a:pt x="0" y="2839441"/>
                </a:lnTo>
                <a:lnTo>
                  <a:pt x="0" y="0"/>
                </a:lnTo>
                <a:close/>
              </a:path>
            </a:pathLst>
          </a:custGeom>
          <a:blipFill>
            <a:blip r:embed="rId3"/>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PROCESS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94311"/>
            <a:ext cx="16708236" cy="5688934"/>
          </a:xfrm>
          <a:prstGeom prst="rect">
            <a:avLst/>
          </a:prstGeom>
        </p:spPr>
        <p:txBody>
          <a:bodyPr lIns="0" tIns="0" rIns="0" bIns="0" rtlCol="0" anchor="t">
            <a:spAutoFit/>
          </a:bodyPr>
          <a:lstStyle/>
          <a:p>
            <a:pPr algn="l">
              <a:lnSpc>
                <a:spcPts val="5251"/>
              </a:lnSpc>
            </a:pPr>
            <a:r>
              <a:rPr lang="en-US" sz="3751" b="1" u="sng">
                <a:solidFill>
                  <a:srgbClr val="000000"/>
                </a:solidFill>
                <a:latin typeface="29LT Riwaya Bold"/>
                <a:ea typeface="29LT Riwaya Bold"/>
                <a:cs typeface="29LT Riwaya Bold"/>
                <a:sym typeface="29LT Riwaya Bold"/>
              </a:rPr>
              <a:t>1. Route Request (RREQ)</a:t>
            </a:r>
          </a:p>
          <a:p>
            <a:pPr marL="788303" lvl="1" indent="-394151" algn="l">
              <a:lnSpc>
                <a:spcPts val="5111"/>
              </a:lnSpc>
              <a:buFont typeface="Arial"/>
              <a:buChar char="•"/>
            </a:pPr>
            <a:r>
              <a:rPr lang="en-US" sz="3651" b="1">
                <a:solidFill>
                  <a:srgbClr val="000000"/>
                </a:solidFill>
                <a:latin typeface="29LT Riwaya Bold"/>
                <a:ea typeface="29LT Riwaya Bold"/>
                <a:cs typeface="29LT Riwaya Bold"/>
                <a:sym typeface="29LT Riwaya Bold"/>
              </a:rPr>
              <a:t>Sent by the Source Node:</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The source node broadcasts a Route Request (RREQ) packet to all its neighbors to discover a route to the destination.</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The RREQ contains:</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Source node address.</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Destination node address.</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A unique identifier (to avoid processing duplicate RREQs).</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A list of addresses representing the route accumulated so far.</a:t>
            </a: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PROCESS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94311"/>
            <a:ext cx="16708236" cy="5705444"/>
          </a:xfrm>
          <a:prstGeom prst="rect">
            <a:avLst/>
          </a:prstGeom>
        </p:spPr>
        <p:txBody>
          <a:bodyPr lIns="0" tIns="0" rIns="0" bIns="0" rtlCol="0" anchor="t">
            <a:spAutoFit/>
          </a:bodyPr>
          <a:lstStyle/>
          <a:p>
            <a:pPr algn="l">
              <a:lnSpc>
                <a:spcPts val="5251"/>
              </a:lnSpc>
            </a:pPr>
            <a:r>
              <a:rPr lang="en-US" sz="3751" b="1" u="sng">
                <a:solidFill>
                  <a:srgbClr val="000000"/>
                </a:solidFill>
                <a:latin typeface="29LT Riwaya Bold"/>
                <a:ea typeface="29LT Riwaya Bold"/>
                <a:cs typeface="29LT Riwaya Bold"/>
                <a:sym typeface="29LT Riwaya Bold"/>
              </a:rPr>
              <a:t>1. Route Request (RREQ)</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Broadcast Nature with Route Accumulation:</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As the RREQ propagates through the network:</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Each intermediate node appends its own address to the route field in the RREQ.</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The packet is forwarded further until it either reaches the destination or an intermediate node with a cached route to the destination.</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To avoid redundancy, nodes drop duplicate RREQs received earlier.</a:t>
            </a:r>
          </a:p>
          <a:p>
            <a:pPr algn="l">
              <a:lnSpc>
                <a:spcPts val="5251"/>
              </a:lnSpc>
            </a:pPr>
            <a:endParaRPr lang="en-US" sz="35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877993" y="2303032"/>
            <a:ext cx="12532014" cy="6955268"/>
          </a:xfrm>
          <a:custGeom>
            <a:avLst/>
            <a:gdLst/>
            <a:ahLst/>
            <a:cxnLst/>
            <a:rect l="l" t="t" r="r" b="b"/>
            <a:pathLst>
              <a:path w="12532014" h="6955268">
                <a:moveTo>
                  <a:pt x="0" y="0"/>
                </a:moveTo>
                <a:lnTo>
                  <a:pt x="12532014" y="0"/>
                </a:lnTo>
                <a:lnTo>
                  <a:pt x="12532014" y="6955268"/>
                </a:lnTo>
                <a:lnTo>
                  <a:pt x="0" y="6955268"/>
                </a:lnTo>
                <a:lnTo>
                  <a:pt x="0" y="0"/>
                </a:lnTo>
                <a:close/>
              </a:path>
            </a:pathLst>
          </a:custGeom>
          <a:blipFill>
            <a:blip r:embed="rId2"/>
            <a:stretch>
              <a:fillRect/>
            </a:stretch>
          </a:blipFill>
        </p:spPr>
        <p:txBody>
          <a:bodyPr/>
          <a:lstStyle/>
          <a:p>
            <a:endParaRPr lang="fr-FR"/>
          </a:p>
        </p:txBody>
      </p:sp>
      <p:sp>
        <p:nvSpPr>
          <p:cNvPr id="9" name="Freeform 9"/>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3"/>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828017"/>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0" name="Freeform 60"/>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0" name="Group 50"/>
          <p:cNvGrpSpPr/>
          <p:nvPr/>
        </p:nvGrpSpPr>
        <p:grpSpPr>
          <a:xfrm>
            <a:off x="221605" y="3211637"/>
            <a:ext cx="3072041" cy="2016027"/>
            <a:chOff x="0" y="0"/>
            <a:chExt cx="812800" cy="533400"/>
          </a:xfrm>
        </p:grpSpPr>
        <p:sp>
          <p:nvSpPr>
            <p:cNvPr id="51" name="Freeform 5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B4E5E4"/>
            </a:solidFill>
          </p:spPr>
          <p:txBody>
            <a:bodyPr/>
            <a:lstStyle/>
            <a:p>
              <a:endParaRPr lang="fr-FR"/>
            </a:p>
          </p:txBody>
        </p:sp>
        <p:sp>
          <p:nvSpPr>
            <p:cNvPr id="52" name="TextBox 52"/>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TextBox 63"/>
          <p:cNvSpPr txBox="1"/>
          <p:nvPr/>
        </p:nvSpPr>
        <p:spPr>
          <a:xfrm>
            <a:off x="806869" y="3492626"/>
            <a:ext cx="1916467" cy="1439871"/>
          </a:xfrm>
          <a:prstGeom prst="rect">
            <a:avLst/>
          </a:prstGeom>
        </p:spPr>
        <p:txBody>
          <a:bodyPr lIns="0" tIns="0" rIns="0" bIns="0" rtlCol="0" anchor="t">
            <a:spAutoFit/>
          </a:bodyPr>
          <a:lstStyle/>
          <a:p>
            <a:pPr algn="ctr">
              <a:lnSpc>
                <a:spcPts val="3858"/>
              </a:lnSpc>
              <a:spcBef>
                <a:spcPct val="0"/>
              </a:spcBef>
            </a:pPr>
            <a:r>
              <a:rPr lang="en-US" sz="2756">
                <a:solidFill>
                  <a:srgbClr val="000000"/>
                </a:solidFill>
                <a:latin typeface="Inter"/>
                <a:ea typeface="Inter"/>
                <a:cs typeface="Inter"/>
                <a:sym typeface="Inter"/>
              </a:rPr>
              <a:t>I don’ t know the route to J</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0" name="Group 50"/>
          <p:cNvGrpSpPr/>
          <p:nvPr/>
        </p:nvGrpSpPr>
        <p:grpSpPr>
          <a:xfrm>
            <a:off x="221605" y="3211637"/>
            <a:ext cx="3072041" cy="2016027"/>
            <a:chOff x="0" y="0"/>
            <a:chExt cx="812800" cy="533400"/>
          </a:xfrm>
        </p:grpSpPr>
        <p:sp>
          <p:nvSpPr>
            <p:cNvPr id="51" name="Freeform 5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B4E5E4"/>
            </a:solidFill>
          </p:spPr>
          <p:txBody>
            <a:bodyPr/>
            <a:lstStyle/>
            <a:p>
              <a:endParaRPr lang="fr-FR"/>
            </a:p>
          </p:txBody>
        </p:sp>
        <p:sp>
          <p:nvSpPr>
            <p:cNvPr id="52" name="TextBox 52"/>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TextBox 63"/>
          <p:cNvSpPr txBox="1"/>
          <p:nvPr/>
        </p:nvSpPr>
        <p:spPr>
          <a:xfrm>
            <a:off x="645311" y="3557813"/>
            <a:ext cx="2319494" cy="1439871"/>
          </a:xfrm>
          <a:prstGeom prst="rect">
            <a:avLst/>
          </a:prstGeom>
        </p:spPr>
        <p:txBody>
          <a:bodyPr lIns="0" tIns="0" rIns="0" bIns="0" rtlCol="0" anchor="t">
            <a:spAutoFit/>
          </a:bodyPr>
          <a:lstStyle/>
          <a:p>
            <a:pPr algn="ctr">
              <a:lnSpc>
                <a:spcPts val="3858"/>
              </a:lnSpc>
              <a:spcBef>
                <a:spcPct val="0"/>
              </a:spcBef>
            </a:pPr>
            <a:r>
              <a:rPr lang="en-US" sz="2756">
                <a:solidFill>
                  <a:srgbClr val="000000"/>
                </a:solidFill>
                <a:latin typeface="Inter"/>
                <a:ea typeface="Inter"/>
                <a:cs typeface="Inter"/>
                <a:sym typeface="Inter"/>
              </a:rPr>
              <a:t>Maybe my neighbout know  </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0" name="Group 50"/>
          <p:cNvGrpSpPr/>
          <p:nvPr/>
        </p:nvGrpSpPr>
        <p:grpSpPr>
          <a:xfrm>
            <a:off x="221605" y="3211637"/>
            <a:ext cx="3072041" cy="2016027"/>
            <a:chOff x="0" y="0"/>
            <a:chExt cx="812800" cy="533400"/>
          </a:xfrm>
        </p:grpSpPr>
        <p:sp>
          <p:nvSpPr>
            <p:cNvPr id="51" name="Freeform 51"/>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B4E5E4"/>
            </a:solidFill>
          </p:spPr>
          <p:txBody>
            <a:bodyPr/>
            <a:lstStyle/>
            <a:p>
              <a:endParaRPr lang="fr-FR"/>
            </a:p>
          </p:txBody>
        </p:sp>
        <p:sp>
          <p:nvSpPr>
            <p:cNvPr id="52" name="TextBox 52"/>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TextBox 63"/>
          <p:cNvSpPr txBox="1"/>
          <p:nvPr/>
        </p:nvSpPr>
        <p:spPr>
          <a:xfrm>
            <a:off x="526441" y="3482093"/>
            <a:ext cx="2462369" cy="1389855"/>
          </a:xfrm>
          <a:prstGeom prst="rect">
            <a:avLst/>
          </a:prstGeom>
        </p:spPr>
        <p:txBody>
          <a:bodyPr lIns="0" tIns="0" rIns="0" bIns="0" rtlCol="0" anchor="t">
            <a:spAutoFit/>
          </a:bodyPr>
          <a:lstStyle/>
          <a:p>
            <a:pPr algn="ctr">
              <a:lnSpc>
                <a:spcPts val="3718"/>
              </a:lnSpc>
              <a:spcBef>
                <a:spcPct val="0"/>
              </a:spcBef>
            </a:pPr>
            <a:r>
              <a:rPr lang="en-US" sz="2656">
                <a:solidFill>
                  <a:srgbClr val="000000"/>
                </a:solidFill>
                <a:latin typeface="Inter"/>
                <a:ea typeface="Inter"/>
                <a:cs typeface="Inter"/>
                <a:sym typeface="Inter"/>
              </a:rPr>
              <a:t>I am gonna generate a RREQ message</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0" name="Group 50"/>
          <p:cNvGrpSpPr/>
          <p:nvPr/>
        </p:nvGrpSpPr>
        <p:grpSpPr>
          <a:xfrm>
            <a:off x="233601" y="5196231"/>
            <a:ext cx="2296518" cy="488035"/>
            <a:chOff x="0" y="0"/>
            <a:chExt cx="604844" cy="128536"/>
          </a:xfrm>
        </p:grpSpPr>
        <p:sp>
          <p:nvSpPr>
            <p:cNvPr id="51" name="Freeform 51"/>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52" name="TextBox 52"/>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TextBox 63"/>
          <p:cNvSpPr txBox="1"/>
          <p:nvPr/>
        </p:nvSpPr>
        <p:spPr>
          <a:xfrm>
            <a:off x="642438" y="5213470"/>
            <a:ext cx="1478845"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 A | J </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221526" y="1753842"/>
            <a:ext cx="16037774" cy="7366071"/>
            <a:chOff x="0" y="0"/>
            <a:chExt cx="1059541" cy="486642"/>
          </a:xfrm>
        </p:grpSpPr>
        <p:sp>
          <p:nvSpPr>
            <p:cNvPr id="61" name="Freeform 61"/>
            <p:cNvSpPr/>
            <p:nvPr/>
          </p:nvSpPr>
          <p:spPr>
            <a:xfrm>
              <a:off x="0" y="0"/>
              <a:ext cx="1059541" cy="486642"/>
            </a:xfrm>
            <a:custGeom>
              <a:avLst/>
              <a:gdLst/>
              <a:ahLst/>
              <a:cxnLst/>
              <a:rect l="l" t="t" r="r" b="b"/>
              <a:pathLst>
                <a:path w="1059541" h="486642">
                  <a:moveTo>
                    <a:pt x="7724" y="0"/>
                  </a:moveTo>
                  <a:lnTo>
                    <a:pt x="1051817" y="0"/>
                  </a:lnTo>
                  <a:cubicBezTo>
                    <a:pt x="1053866" y="0"/>
                    <a:pt x="1055830" y="814"/>
                    <a:pt x="1057279" y="2262"/>
                  </a:cubicBezTo>
                  <a:cubicBezTo>
                    <a:pt x="1058727" y="3711"/>
                    <a:pt x="1059541" y="5675"/>
                    <a:pt x="1059541" y="7724"/>
                  </a:cubicBezTo>
                  <a:lnTo>
                    <a:pt x="1059541" y="478918"/>
                  </a:lnTo>
                  <a:cubicBezTo>
                    <a:pt x="1059541" y="480967"/>
                    <a:pt x="1058727" y="482931"/>
                    <a:pt x="1057279" y="484380"/>
                  </a:cubicBezTo>
                  <a:cubicBezTo>
                    <a:pt x="1055830" y="485828"/>
                    <a:pt x="1053866" y="486642"/>
                    <a:pt x="1051817" y="486642"/>
                  </a:cubicBezTo>
                  <a:lnTo>
                    <a:pt x="7724" y="486642"/>
                  </a:lnTo>
                  <a:cubicBezTo>
                    <a:pt x="3458" y="486642"/>
                    <a:pt x="0" y="483184"/>
                    <a:pt x="0" y="478918"/>
                  </a:cubicBezTo>
                  <a:lnTo>
                    <a:pt x="0" y="7724"/>
                  </a:lnTo>
                  <a:cubicBezTo>
                    <a:pt x="0" y="5675"/>
                    <a:pt x="814" y="3711"/>
                    <a:pt x="2262" y="2262"/>
                  </a:cubicBezTo>
                  <a:cubicBezTo>
                    <a:pt x="3711" y="814"/>
                    <a:pt x="5675" y="0"/>
                    <a:pt x="7724" y="0"/>
                  </a:cubicBezTo>
                  <a:close/>
                </a:path>
              </a:pathLst>
            </a:custGeom>
            <a:solidFill>
              <a:srgbClr val="A7BFDC">
                <a:alpha val="77647"/>
              </a:srgbClr>
            </a:solidFill>
            <a:ln w="19050" cap="sq">
              <a:solidFill>
                <a:srgbClr val="000000">
                  <a:alpha val="77647"/>
                </a:srgbClr>
              </a:solidFill>
              <a:prstDash val="solid"/>
              <a:miter/>
            </a:ln>
          </p:spPr>
          <p:txBody>
            <a:bodyPr/>
            <a:lstStyle/>
            <a:p>
              <a:endParaRPr lang="fr-FR"/>
            </a:p>
          </p:txBody>
        </p:sp>
        <p:sp>
          <p:nvSpPr>
            <p:cNvPr id="62" name="TextBox 62"/>
            <p:cNvSpPr txBox="1"/>
            <p:nvPr/>
          </p:nvSpPr>
          <p:spPr>
            <a:xfrm>
              <a:off x="0" y="-38100"/>
              <a:ext cx="1059541" cy="524742"/>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4220590" y="6641612"/>
            <a:ext cx="9155243" cy="1945589"/>
            <a:chOff x="0" y="0"/>
            <a:chExt cx="604844" cy="128536"/>
          </a:xfrm>
        </p:grpSpPr>
        <p:sp>
          <p:nvSpPr>
            <p:cNvPr id="64" name="Freeform 64"/>
            <p:cNvSpPr/>
            <p:nvPr/>
          </p:nvSpPr>
          <p:spPr>
            <a:xfrm>
              <a:off x="0" y="0"/>
              <a:ext cx="604844" cy="128536"/>
            </a:xfrm>
            <a:custGeom>
              <a:avLst/>
              <a:gdLst/>
              <a:ahLst/>
              <a:cxnLst/>
              <a:rect l="l" t="t" r="r" b="b"/>
              <a:pathLst>
                <a:path w="604844" h="128536">
                  <a:moveTo>
                    <a:pt x="13530" y="0"/>
                  </a:moveTo>
                  <a:lnTo>
                    <a:pt x="591314" y="0"/>
                  </a:lnTo>
                  <a:cubicBezTo>
                    <a:pt x="594903" y="0"/>
                    <a:pt x="598344" y="1425"/>
                    <a:pt x="600881" y="3963"/>
                  </a:cubicBezTo>
                  <a:cubicBezTo>
                    <a:pt x="603419" y="6500"/>
                    <a:pt x="604844" y="9942"/>
                    <a:pt x="604844" y="13530"/>
                  </a:cubicBezTo>
                  <a:lnTo>
                    <a:pt x="604844" y="115006"/>
                  </a:lnTo>
                  <a:cubicBezTo>
                    <a:pt x="604844" y="118594"/>
                    <a:pt x="603419" y="122036"/>
                    <a:pt x="600881" y="124573"/>
                  </a:cubicBezTo>
                  <a:cubicBezTo>
                    <a:pt x="598344" y="127111"/>
                    <a:pt x="594903" y="128536"/>
                    <a:pt x="591314" y="128536"/>
                  </a:cubicBezTo>
                  <a:lnTo>
                    <a:pt x="13530" y="128536"/>
                  </a:lnTo>
                  <a:cubicBezTo>
                    <a:pt x="9942" y="128536"/>
                    <a:pt x="6500" y="127111"/>
                    <a:pt x="3963" y="124573"/>
                  </a:cubicBezTo>
                  <a:cubicBezTo>
                    <a:pt x="1425" y="122036"/>
                    <a:pt x="0" y="118594"/>
                    <a:pt x="0" y="115006"/>
                  </a:cubicBezTo>
                  <a:lnTo>
                    <a:pt x="0" y="13530"/>
                  </a:lnTo>
                  <a:cubicBezTo>
                    <a:pt x="0" y="9942"/>
                    <a:pt x="1425" y="6500"/>
                    <a:pt x="3963" y="3963"/>
                  </a:cubicBezTo>
                  <a:cubicBezTo>
                    <a:pt x="6500" y="1425"/>
                    <a:pt x="9942" y="0"/>
                    <a:pt x="13530" y="0"/>
                  </a:cubicBezTo>
                  <a:close/>
                </a:path>
              </a:pathLst>
            </a:custGeom>
            <a:solidFill>
              <a:srgbClr val="F6F6F6"/>
            </a:solidFill>
            <a:ln w="19050" cap="sq">
              <a:solidFill>
                <a:srgbClr val="000000"/>
              </a:solidFill>
              <a:prstDash val="solid"/>
              <a:miter/>
            </a:ln>
          </p:spPr>
          <p:txBody>
            <a:bodyPr/>
            <a:lstStyle/>
            <a:p>
              <a:endParaRPr lang="fr-FR"/>
            </a:p>
          </p:txBody>
        </p:sp>
        <p:sp>
          <p:nvSpPr>
            <p:cNvPr id="65" name="TextBox 65"/>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866904" y="4825285"/>
            <a:ext cx="5117520" cy="1223186"/>
            <a:chOff x="0" y="0"/>
            <a:chExt cx="1347824" cy="322156"/>
          </a:xfrm>
        </p:grpSpPr>
        <p:sp>
          <p:nvSpPr>
            <p:cNvPr id="67" name="Freeform 67"/>
            <p:cNvSpPr/>
            <p:nvPr/>
          </p:nvSpPr>
          <p:spPr>
            <a:xfrm>
              <a:off x="0" y="0"/>
              <a:ext cx="1347824" cy="322156"/>
            </a:xfrm>
            <a:custGeom>
              <a:avLst/>
              <a:gdLst/>
              <a:ahLst/>
              <a:cxnLst/>
              <a:rect l="l" t="t" r="r" b="b"/>
              <a:pathLst>
                <a:path w="1347824" h="322156">
                  <a:moveTo>
                    <a:pt x="77154" y="0"/>
                  </a:moveTo>
                  <a:lnTo>
                    <a:pt x="1270670" y="0"/>
                  </a:lnTo>
                  <a:cubicBezTo>
                    <a:pt x="1313281" y="0"/>
                    <a:pt x="1347824" y="34543"/>
                    <a:pt x="1347824" y="77154"/>
                  </a:cubicBezTo>
                  <a:lnTo>
                    <a:pt x="1347824" y="245002"/>
                  </a:lnTo>
                  <a:cubicBezTo>
                    <a:pt x="1347824" y="287613"/>
                    <a:pt x="1313281" y="322156"/>
                    <a:pt x="1270670" y="322156"/>
                  </a:cubicBezTo>
                  <a:lnTo>
                    <a:pt x="77154" y="322156"/>
                  </a:lnTo>
                  <a:cubicBezTo>
                    <a:pt x="34543" y="322156"/>
                    <a:pt x="0" y="287613"/>
                    <a:pt x="0" y="245002"/>
                  </a:cubicBezTo>
                  <a:lnTo>
                    <a:pt x="0" y="77154"/>
                  </a:lnTo>
                  <a:cubicBezTo>
                    <a:pt x="0" y="34543"/>
                    <a:pt x="34543" y="0"/>
                    <a:pt x="77154" y="0"/>
                  </a:cubicBezTo>
                  <a:close/>
                </a:path>
              </a:pathLst>
            </a:custGeom>
            <a:solidFill>
              <a:srgbClr val="FFFFFF"/>
            </a:solidFill>
          </p:spPr>
          <p:txBody>
            <a:bodyPr/>
            <a:lstStyle/>
            <a:p>
              <a:endParaRPr lang="fr-FR"/>
            </a:p>
          </p:txBody>
        </p:sp>
        <p:sp>
          <p:nvSpPr>
            <p:cNvPr id="68" name="TextBox 68"/>
            <p:cNvSpPr txBox="1"/>
            <p:nvPr/>
          </p:nvSpPr>
          <p:spPr>
            <a:xfrm>
              <a:off x="0" y="-38100"/>
              <a:ext cx="1347824" cy="360256"/>
            </a:xfrm>
            <a:prstGeom prst="rect">
              <a:avLst/>
            </a:prstGeom>
          </p:spPr>
          <p:txBody>
            <a:bodyPr lIns="50800" tIns="50800" rIns="50800" bIns="50800" rtlCol="0" anchor="ctr"/>
            <a:lstStyle/>
            <a:p>
              <a:pPr algn="ctr">
                <a:lnSpc>
                  <a:spcPts val="2659"/>
                </a:lnSpc>
              </a:pPr>
              <a:endParaRPr/>
            </a:p>
          </p:txBody>
        </p:sp>
      </p:grpSp>
      <p:sp>
        <p:nvSpPr>
          <p:cNvPr id="69" name="TextBox 69"/>
          <p:cNvSpPr txBox="1"/>
          <p:nvPr/>
        </p:nvSpPr>
        <p:spPr>
          <a:xfrm>
            <a:off x="6104413" y="6698762"/>
            <a:ext cx="5895527" cy="1652297"/>
          </a:xfrm>
          <a:prstGeom prst="rect">
            <a:avLst/>
          </a:prstGeom>
        </p:spPr>
        <p:txBody>
          <a:bodyPr lIns="0" tIns="0" rIns="0" bIns="0" rtlCol="0" anchor="t">
            <a:spAutoFit/>
          </a:bodyPr>
          <a:lstStyle/>
          <a:p>
            <a:pPr algn="ctr">
              <a:lnSpc>
                <a:spcPts val="13528"/>
              </a:lnSpc>
              <a:spcBef>
                <a:spcPct val="0"/>
              </a:spcBef>
            </a:pPr>
            <a:r>
              <a:rPr lang="en-US" sz="9663">
                <a:solidFill>
                  <a:srgbClr val="000000"/>
                </a:solidFill>
                <a:latin typeface="Inter"/>
                <a:ea typeface="Inter"/>
                <a:cs typeface="Inter"/>
                <a:sym typeface="Inter"/>
              </a:rPr>
              <a:t>3 |  | A | J </a:t>
            </a:r>
          </a:p>
        </p:txBody>
      </p:sp>
      <p:grpSp>
        <p:nvGrpSpPr>
          <p:cNvPr id="70" name="Group 70"/>
          <p:cNvGrpSpPr/>
          <p:nvPr/>
        </p:nvGrpSpPr>
        <p:grpSpPr>
          <a:xfrm>
            <a:off x="3393430" y="2982409"/>
            <a:ext cx="5117520" cy="1223186"/>
            <a:chOff x="0" y="0"/>
            <a:chExt cx="1347824" cy="322156"/>
          </a:xfrm>
        </p:grpSpPr>
        <p:sp>
          <p:nvSpPr>
            <p:cNvPr id="71" name="Freeform 71"/>
            <p:cNvSpPr/>
            <p:nvPr/>
          </p:nvSpPr>
          <p:spPr>
            <a:xfrm>
              <a:off x="0" y="0"/>
              <a:ext cx="1347824" cy="322156"/>
            </a:xfrm>
            <a:custGeom>
              <a:avLst/>
              <a:gdLst/>
              <a:ahLst/>
              <a:cxnLst/>
              <a:rect l="l" t="t" r="r" b="b"/>
              <a:pathLst>
                <a:path w="1347824" h="322156">
                  <a:moveTo>
                    <a:pt x="77154" y="0"/>
                  </a:moveTo>
                  <a:lnTo>
                    <a:pt x="1270670" y="0"/>
                  </a:lnTo>
                  <a:cubicBezTo>
                    <a:pt x="1313281" y="0"/>
                    <a:pt x="1347824" y="34543"/>
                    <a:pt x="1347824" y="77154"/>
                  </a:cubicBezTo>
                  <a:lnTo>
                    <a:pt x="1347824" y="245002"/>
                  </a:lnTo>
                  <a:cubicBezTo>
                    <a:pt x="1347824" y="287613"/>
                    <a:pt x="1313281" y="322156"/>
                    <a:pt x="1270670" y="322156"/>
                  </a:cubicBezTo>
                  <a:lnTo>
                    <a:pt x="77154" y="322156"/>
                  </a:lnTo>
                  <a:cubicBezTo>
                    <a:pt x="34543" y="322156"/>
                    <a:pt x="0" y="287613"/>
                    <a:pt x="0" y="245002"/>
                  </a:cubicBezTo>
                  <a:lnTo>
                    <a:pt x="0" y="77154"/>
                  </a:lnTo>
                  <a:cubicBezTo>
                    <a:pt x="0" y="34543"/>
                    <a:pt x="34543" y="0"/>
                    <a:pt x="77154" y="0"/>
                  </a:cubicBezTo>
                  <a:close/>
                </a:path>
              </a:pathLst>
            </a:custGeom>
            <a:solidFill>
              <a:srgbClr val="FFFFFF"/>
            </a:solidFill>
          </p:spPr>
          <p:txBody>
            <a:bodyPr/>
            <a:lstStyle/>
            <a:p>
              <a:endParaRPr lang="fr-FR"/>
            </a:p>
          </p:txBody>
        </p:sp>
        <p:sp>
          <p:nvSpPr>
            <p:cNvPr id="72" name="TextBox 72"/>
            <p:cNvSpPr txBox="1"/>
            <p:nvPr/>
          </p:nvSpPr>
          <p:spPr>
            <a:xfrm>
              <a:off x="0" y="-38100"/>
              <a:ext cx="1347824" cy="360256"/>
            </a:xfrm>
            <a:prstGeom prst="rect">
              <a:avLst/>
            </a:prstGeom>
          </p:spPr>
          <p:txBody>
            <a:bodyPr lIns="50800" tIns="50800" rIns="50800" bIns="50800" rtlCol="0" anchor="ctr"/>
            <a:lstStyle/>
            <a:p>
              <a:pPr algn="ctr">
                <a:lnSpc>
                  <a:spcPts val="2659"/>
                </a:lnSpc>
              </a:pPr>
              <a:endParaRPr/>
            </a:p>
          </p:txBody>
        </p:sp>
      </p:grpSp>
      <p:grpSp>
        <p:nvGrpSpPr>
          <p:cNvPr id="73" name="Group 73"/>
          <p:cNvGrpSpPr/>
          <p:nvPr/>
        </p:nvGrpSpPr>
        <p:grpSpPr>
          <a:xfrm>
            <a:off x="9240413" y="2954307"/>
            <a:ext cx="5117520" cy="1223186"/>
            <a:chOff x="0" y="0"/>
            <a:chExt cx="1347824" cy="322156"/>
          </a:xfrm>
        </p:grpSpPr>
        <p:sp>
          <p:nvSpPr>
            <p:cNvPr id="74" name="Freeform 74"/>
            <p:cNvSpPr/>
            <p:nvPr/>
          </p:nvSpPr>
          <p:spPr>
            <a:xfrm>
              <a:off x="0" y="0"/>
              <a:ext cx="1347824" cy="322156"/>
            </a:xfrm>
            <a:custGeom>
              <a:avLst/>
              <a:gdLst/>
              <a:ahLst/>
              <a:cxnLst/>
              <a:rect l="l" t="t" r="r" b="b"/>
              <a:pathLst>
                <a:path w="1347824" h="322156">
                  <a:moveTo>
                    <a:pt x="77154" y="0"/>
                  </a:moveTo>
                  <a:lnTo>
                    <a:pt x="1270670" y="0"/>
                  </a:lnTo>
                  <a:cubicBezTo>
                    <a:pt x="1313281" y="0"/>
                    <a:pt x="1347824" y="34543"/>
                    <a:pt x="1347824" y="77154"/>
                  </a:cubicBezTo>
                  <a:lnTo>
                    <a:pt x="1347824" y="245002"/>
                  </a:lnTo>
                  <a:cubicBezTo>
                    <a:pt x="1347824" y="287613"/>
                    <a:pt x="1313281" y="322156"/>
                    <a:pt x="1270670" y="322156"/>
                  </a:cubicBezTo>
                  <a:lnTo>
                    <a:pt x="77154" y="322156"/>
                  </a:lnTo>
                  <a:cubicBezTo>
                    <a:pt x="34543" y="322156"/>
                    <a:pt x="0" y="287613"/>
                    <a:pt x="0" y="245002"/>
                  </a:cubicBezTo>
                  <a:lnTo>
                    <a:pt x="0" y="77154"/>
                  </a:lnTo>
                  <a:cubicBezTo>
                    <a:pt x="0" y="34543"/>
                    <a:pt x="34543" y="0"/>
                    <a:pt x="77154" y="0"/>
                  </a:cubicBezTo>
                  <a:close/>
                </a:path>
              </a:pathLst>
            </a:custGeom>
            <a:solidFill>
              <a:srgbClr val="FFFFFF"/>
            </a:solidFill>
          </p:spPr>
          <p:txBody>
            <a:bodyPr/>
            <a:lstStyle/>
            <a:p>
              <a:endParaRPr lang="fr-FR"/>
            </a:p>
          </p:txBody>
        </p:sp>
        <p:sp>
          <p:nvSpPr>
            <p:cNvPr id="75" name="TextBox 75"/>
            <p:cNvSpPr txBox="1"/>
            <p:nvPr/>
          </p:nvSpPr>
          <p:spPr>
            <a:xfrm>
              <a:off x="0" y="-38100"/>
              <a:ext cx="1347824" cy="360256"/>
            </a:xfrm>
            <a:prstGeom prst="rect">
              <a:avLst/>
            </a:prstGeom>
          </p:spPr>
          <p:txBody>
            <a:bodyPr lIns="50800" tIns="50800" rIns="50800" bIns="50800" rtlCol="0" anchor="ctr"/>
            <a:lstStyle/>
            <a:p>
              <a:pPr algn="ctr">
                <a:lnSpc>
                  <a:spcPts val="2659"/>
                </a:lnSpc>
              </a:pPr>
              <a:endParaRPr/>
            </a:p>
          </p:txBody>
        </p:sp>
      </p:grpSp>
      <p:grpSp>
        <p:nvGrpSpPr>
          <p:cNvPr id="76" name="Group 76"/>
          <p:cNvGrpSpPr/>
          <p:nvPr/>
        </p:nvGrpSpPr>
        <p:grpSpPr>
          <a:xfrm>
            <a:off x="11098708" y="4825285"/>
            <a:ext cx="5117520" cy="1223186"/>
            <a:chOff x="0" y="0"/>
            <a:chExt cx="1347824" cy="322156"/>
          </a:xfrm>
        </p:grpSpPr>
        <p:sp>
          <p:nvSpPr>
            <p:cNvPr id="77" name="Freeform 77"/>
            <p:cNvSpPr/>
            <p:nvPr/>
          </p:nvSpPr>
          <p:spPr>
            <a:xfrm>
              <a:off x="0" y="0"/>
              <a:ext cx="1347824" cy="322156"/>
            </a:xfrm>
            <a:custGeom>
              <a:avLst/>
              <a:gdLst/>
              <a:ahLst/>
              <a:cxnLst/>
              <a:rect l="l" t="t" r="r" b="b"/>
              <a:pathLst>
                <a:path w="1347824" h="322156">
                  <a:moveTo>
                    <a:pt x="77154" y="0"/>
                  </a:moveTo>
                  <a:lnTo>
                    <a:pt x="1270670" y="0"/>
                  </a:lnTo>
                  <a:cubicBezTo>
                    <a:pt x="1313281" y="0"/>
                    <a:pt x="1347824" y="34543"/>
                    <a:pt x="1347824" y="77154"/>
                  </a:cubicBezTo>
                  <a:lnTo>
                    <a:pt x="1347824" y="245002"/>
                  </a:lnTo>
                  <a:cubicBezTo>
                    <a:pt x="1347824" y="287613"/>
                    <a:pt x="1313281" y="322156"/>
                    <a:pt x="1270670" y="322156"/>
                  </a:cubicBezTo>
                  <a:lnTo>
                    <a:pt x="77154" y="322156"/>
                  </a:lnTo>
                  <a:cubicBezTo>
                    <a:pt x="34543" y="322156"/>
                    <a:pt x="0" y="287613"/>
                    <a:pt x="0" y="245002"/>
                  </a:cubicBezTo>
                  <a:lnTo>
                    <a:pt x="0" y="77154"/>
                  </a:lnTo>
                  <a:cubicBezTo>
                    <a:pt x="0" y="34543"/>
                    <a:pt x="34543" y="0"/>
                    <a:pt x="77154" y="0"/>
                  </a:cubicBezTo>
                  <a:close/>
                </a:path>
              </a:pathLst>
            </a:custGeom>
            <a:solidFill>
              <a:srgbClr val="FFFFFF"/>
            </a:solidFill>
          </p:spPr>
          <p:txBody>
            <a:bodyPr/>
            <a:lstStyle/>
            <a:p>
              <a:endParaRPr lang="fr-FR"/>
            </a:p>
          </p:txBody>
        </p:sp>
        <p:sp>
          <p:nvSpPr>
            <p:cNvPr id="78" name="TextBox 78"/>
            <p:cNvSpPr txBox="1"/>
            <p:nvPr/>
          </p:nvSpPr>
          <p:spPr>
            <a:xfrm>
              <a:off x="0" y="-38100"/>
              <a:ext cx="1347824" cy="360256"/>
            </a:xfrm>
            <a:prstGeom prst="rect">
              <a:avLst/>
            </a:prstGeom>
          </p:spPr>
          <p:txBody>
            <a:bodyPr lIns="50800" tIns="50800" rIns="50800" bIns="50800" rtlCol="0" anchor="ctr"/>
            <a:lstStyle/>
            <a:p>
              <a:pPr algn="ctr">
                <a:lnSpc>
                  <a:spcPts val="2659"/>
                </a:lnSpc>
              </a:pPr>
              <a:endParaRPr/>
            </a:p>
          </p:txBody>
        </p:sp>
      </p:grpSp>
      <p:sp>
        <p:nvSpPr>
          <p:cNvPr id="79" name="AutoShape 79"/>
          <p:cNvSpPr/>
          <p:nvPr/>
        </p:nvSpPr>
        <p:spPr>
          <a:xfrm flipH="1" flipV="1">
            <a:off x="7865241" y="4003792"/>
            <a:ext cx="0" cy="3360949"/>
          </a:xfrm>
          <a:prstGeom prst="line">
            <a:avLst/>
          </a:prstGeom>
          <a:ln w="38100" cap="flat">
            <a:solidFill>
              <a:srgbClr val="FFFFFF"/>
            </a:solidFill>
            <a:prstDash val="solid"/>
            <a:headEnd type="none" w="sm" len="sm"/>
            <a:tailEnd type="none" w="sm" len="sm"/>
          </a:ln>
        </p:spPr>
        <p:txBody>
          <a:bodyPr/>
          <a:lstStyle/>
          <a:p>
            <a:endParaRPr lang="fr-FR"/>
          </a:p>
        </p:txBody>
      </p:sp>
      <p:sp>
        <p:nvSpPr>
          <p:cNvPr id="80" name="AutoShape 80"/>
          <p:cNvSpPr/>
          <p:nvPr/>
        </p:nvSpPr>
        <p:spPr>
          <a:xfrm flipV="1">
            <a:off x="6409304" y="5226251"/>
            <a:ext cx="0" cy="1760435"/>
          </a:xfrm>
          <a:prstGeom prst="line">
            <a:avLst/>
          </a:prstGeom>
          <a:ln w="38100" cap="flat">
            <a:solidFill>
              <a:srgbClr val="FFFFFF"/>
            </a:solidFill>
            <a:prstDash val="solid"/>
            <a:headEnd type="none" w="sm" len="sm"/>
            <a:tailEnd type="none" w="sm" len="sm"/>
          </a:ln>
        </p:spPr>
        <p:txBody>
          <a:bodyPr/>
          <a:lstStyle/>
          <a:p>
            <a:endParaRPr lang="fr-FR"/>
          </a:p>
        </p:txBody>
      </p:sp>
      <p:sp>
        <p:nvSpPr>
          <p:cNvPr id="81" name="AutoShape 81"/>
          <p:cNvSpPr/>
          <p:nvPr/>
        </p:nvSpPr>
        <p:spPr>
          <a:xfrm flipH="1" flipV="1">
            <a:off x="9547239" y="3663333"/>
            <a:ext cx="0" cy="3360949"/>
          </a:xfrm>
          <a:prstGeom prst="line">
            <a:avLst/>
          </a:prstGeom>
          <a:ln w="38100" cap="flat">
            <a:solidFill>
              <a:srgbClr val="FFFFFF"/>
            </a:solidFill>
            <a:prstDash val="solid"/>
            <a:headEnd type="none" w="sm" len="sm"/>
            <a:tailEnd type="none" w="sm" len="sm"/>
          </a:ln>
        </p:spPr>
        <p:txBody>
          <a:bodyPr/>
          <a:lstStyle/>
          <a:p>
            <a:endParaRPr lang="fr-FR"/>
          </a:p>
        </p:txBody>
      </p:sp>
      <p:sp>
        <p:nvSpPr>
          <p:cNvPr id="82" name="AutoShape 82"/>
          <p:cNvSpPr/>
          <p:nvPr/>
        </p:nvSpPr>
        <p:spPr>
          <a:xfrm flipV="1">
            <a:off x="11514428" y="5263847"/>
            <a:ext cx="0" cy="1760435"/>
          </a:xfrm>
          <a:prstGeom prst="line">
            <a:avLst/>
          </a:prstGeom>
          <a:ln w="38100" cap="flat">
            <a:solidFill>
              <a:srgbClr val="FFFFFF"/>
            </a:solidFill>
            <a:prstDash val="solid"/>
            <a:headEnd type="none" w="sm" len="sm"/>
            <a:tailEnd type="none" w="sm" len="sm"/>
          </a:ln>
        </p:spPr>
        <p:txBody>
          <a:bodyPr/>
          <a:lstStyle/>
          <a:p>
            <a:endParaRPr lang="fr-FR"/>
          </a:p>
        </p:txBody>
      </p:sp>
      <p:sp>
        <p:nvSpPr>
          <p:cNvPr id="83" name="TextBox 83"/>
          <p:cNvSpPr txBox="1"/>
          <p:nvPr/>
        </p:nvSpPr>
        <p:spPr>
          <a:xfrm>
            <a:off x="3080640" y="4947889"/>
            <a:ext cx="2499989" cy="862991"/>
          </a:xfrm>
          <a:prstGeom prst="rect">
            <a:avLst/>
          </a:prstGeom>
        </p:spPr>
        <p:txBody>
          <a:bodyPr lIns="0" tIns="0" rIns="0" bIns="0" rtlCol="0" anchor="t">
            <a:spAutoFit/>
          </a:bodyPr>
          <a:lstStyle/>
          <a:p>
            <a:pPr algn="ctr">
              <a:lnSpc>
                <a:spcPts val="7063"/>
              </a:lnSpc>
              <a:spcBef>
                <a:spcPct val="0"/>
              </a:spcBef>
            </a:pPr>
            <a:r>
              <a:rPr lang="en-US" sz="5045" dirty="0">
                <a:solidFill>
                  <a:srgbClr val="000000"/>
                </a:solidFill>
                <a:latin typeface="Inter"/>
                <a:ea typeface="Inter"/>
                <a:cs typeface="Inter"/>
                <a:sym typeface="Inter"/>
              </a:rPr>
              <a:t> ID</a:t>
            </a:r>
          </a:p>
        </p:txBody>
      </p:sp>
      <p:sp>
        <p:nvSpPr>
          <p:cNvPr id="84" name="TextBox 84"/>
          <p:cNvSpPr txBox="1"/>
          <p:nvPr/>
        </p:nvSpPr>
        <p:spPr>
          <a:xfrm>
            <a:off x="4690548" y="3181839"/>
            <a:ext cx="2436772" cy="862991"/>
          </a:xfrm>
          <a:prstGeom prst="rect">
            <a:avLst/>
          </a:prstGeom>
        </p:spPr>
        <p:txBody>
          <a:bodyPr wrap="square" lIns="0" tIns="0" rIns="0" bIns="0" rtlCol="0" anchor="t">
            <a:spAutoFit/>
          </a:bodyPr>
          <a:lstStyle/>
          <a:p>
            <a:pPr algn="ctr">
              <a:lnSpc>
                <a:spcPts val="7063"/>
              </a:lnSpc>
              <a:spcBef>
                <a:spcPct val="0"/>
              </a:spcBef>
            </a:pPr>
            <a:r>
              <a:rPr lang="en-US" sz="5045" dirty="0">
                <a:solidFill>
                  <a:srgbClr val="000000"/>
                </a:solidFill>
                <a:latin typeface="Inter"/>
                <a:ea typeface="Inter"/>
                <a:cs typeface="Inter"/>
                <a:sym typeface="Inter"/>
              </a:rPr>
              <a:t>PATH</a:t>
            </a:r>
          </a:p>
        </p:txBody>
      </p:sp>
      <p:sp>
        <p:nvSpPr>
          <p:cNvPr id="85" name="TextBox 85"/>
          <p:cNvSpPr txBox="1"/>
          <p:nvPr/>
        </p:nvSpPr>
        <p:spPr>
          <a:xfrm>
            <a:off x="10579177" y="3065893"/>
            <a:ext cx="2630140" cy="862991"/>
          </a:xfrm>
          <a:prstGeom prst="rect">
            <a:avLst/>
          </a:prstGeom>
        </p:spPr>
        <p:txBody>
          <a:bodyPr lIns="0" tIns="0" rIns="0" bIns="0" rtlCol="0" anchor="t">
            <a:spAutoFit/>
          </a:bodyPr>
          <a:lstStyle/>
          <a:p>
            <a:pPr algn="ctr">
              <a:lnSpc>
                <a:spcPts val="7063"/>
              </a:lnSpc>
              <a:spcBef>
                <a:spcPct val="0"/>
              </a:spcBef>
            </a:pPr>
            <a:r>
              <a:rPr lang="en-US" sz="5045">
                <a:solidFill>
                  <a:srgbClr val="000000"/>
                </a:solidFill>
                <a:latin typeface="Inter"/>
                <a:ea typeface="Inter"/>
                <a:cs typeface="Inter"/>
                <a:sym typeface="Inter"/>
              </a:rPr>
              <a:t>SOURCE</a:t>
            </a:r>
          </a:p>
        </p:txBody>
      </p:sp>
      <p:sp>
        <p:nvSpPr>
          <p:cNvPr id="86" name="TextBox 86"/>
          <p:cNvSpPr txBox="1"/>
          <p:nvPr/>
        </p:nvSpPr>
        <p:spPr>
          <a:xfrm>
            <a:off x="11514428" y="4958692"/>
            <a:ext cx="4479456" cy="862991"/>
          </a:xfrm>
          <a:prstGeom prst="rect">
            <a:avLst/>
          </a:prstGeom>
        </p:spPr>
        <p:txBody>
          <a:bodyPr lIns="0" tIns="0" rIns="0" bIns="0" rtlCol="0" anchor="t">
            <a:spAutoFit/>
          </a:bodyPr>
          <a:lstStyle/>
          <a:p>
            <a:pPr algn="ctr">
              <a:lnSpc>
                <a:spcPts val="7063"/>
              </a:lnSpc>
              <a:spcBef>
                <a:spcPct val="0"/>
              </a:spcBef>
            </a:pPr>
            <a:r>
              <a:rPr lang="en-US" sz="5045">
                <a:solidFill>
                  <a:srgbClr val="000000"/>
                </a:solidFill>
                <a:latin typeface="Inter"/>
                <a:ea typeface="Inter"/>
                <a:cs typeface="Inter"/>
                <a:sym typeface="Inter"/>
              </a:rPr>
              <a:t>DESTINATION </a:t>
            </a:r>
          </a:p>
        </p:txBody>
      </p:sp>
      <p:sp>
        <p:nvSpPr>
          <p:cNvPr id="87" name="Freeform 8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7766" y="8077508"/>
            <a:ext cx="11830234" cy="2209492"/>
            <a:chOff x="0" y="0"/>
            <a:chExt cx="9347345" cy="1745771"/>
          </a:xfrm>
        </p:grpSpPr>
        <p:sp>
          <p:nvSpPr>
            <p:cNvPr id="3" name="Freeform 3"/>
            <p:cNvSpPr/>
            <p:nvPr/>
          </p:nvSpPr>
          <p:spPr>
            <a:xfrm>
              <a:off x="0" y="0"/>
              <a:ext cx="9347345" cy="1745771"/>
            </a:xfrm>
            <a:custGeom>
              <a:avLst/>
              <a:gdLst/>
              <a:ahLst/>
              <a:cxnLst/>
              <a:rect l="l" t="t" r="r" b="b"/>
              <a:pathLst>
                <a:path w="9347345" h="1745771">
                  <a:moveTo>
                    <a:pt x="0" y="0"/>
                  </a:moveTo>
                  <a:lnTo>
                    <a:pt x="9347345" y="0"/>
                  </a:lnTo>
                  <a:lnTo>
                    <a:pt x="9347345" y="1745771"/>
                  </a:lnTo>
                  <a:lnTo>
                    <a:pt x="0" y="1745771"/>
                  </a:lnTo>
                  <a:close/>
                </a:path>
              </a:pathLst>
            </a:custGeom>
            <a:solidFill>
              <a:srgbClr val="E8ECEC"/>
            </a:solidFill>
          </p:spPr>
          <p:txBody>
            <a:bodyPr/>
            <a:lstStyle/>
            <a:p>
              <a:endParaRPr lang="fr-FR"/>
            </a:p>
          </p:txBody>
        </p:sp>
        <p:sp>
          <p:nvSpPr>
            <p:cNvPr id="4" name="TextBox 4"/>
            <p:cNvSpPr txBox="1"/>
            <p:nvPr/>
          </p:nvSpPr>
          <p:spPr>
            <a:xfrm>
              <a:off x="0" y="-38100"/>
              <a:ext cx="9347345" cy="178387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52095" r="13935"/>
            <a:stretch>
              <a:fillRect/>
            </a:stretch>
          </p:blipFill>
          <p:spPr>
            <a:xfrm flipH="1">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891C8"/>
            </a:solidFill>
          </p:spPr>
          <p:txBody>
            <a:bodyPr/>
            <a:lstStyle/>
            <a:p>
              <a:endParaRPr lang="fr-FR"/>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692526"/>
            <a:ext cx="7494647" cy="1155745"/>
          </a:xfrm>
          <a:prstGeom prst="rect">
            <a:avLst/>
          </a:prstGeom>
        </p:spPr>
        <p:txBody>
          <a:bodyPr lIns="0" tIns="0" rIns="0" bIns="0" rtlCol="0" anchor="t">
            <a:spAutoFit/>
          </a:bodyPr>
          <a:lstStyle/>
          <a:p>
            <a:pPr algn="l">
              <a:lnSpc>
                <a:spcPts val="9487"/>
              </a:lnSpc>
            </a:pPr>
            <a:r>
              <a:rPr lang="en-US" sz="6776" b="1">
                <a:solidFill>
                  <a:srgbClr val="000000"/>
                </a:solidFill>
                <a:latin typeface="Garet Bold"/>
                <a:ea typeface="Garet Bold"/>
                <a:cs typeface="Garet Bold"/>
                <a:sym typeface="Garet Bold"/>
              </a:rPr>
              <a:t>CONTENT</a:t>
            </a:r>
          </a:p>
        </p:txBody>
      </p:sp>
      <p:grpSp>
        <p:nvGrpSpPr>
          <p:cNvPr id="17" name="Group 17"/>
          <p:cNvGrpSpPr/>
          <p:nvPr/>
        </p:nvGrpSpPr>
        <p:grpSpPr>
          <a:xfrm>
            <a:off x="7297118" y="3565108"/>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891C8"/>
            </a:solidFill>
          </p:spPr>
          <p:txBody>
            <a:bodyPr/>
            <a:lstStyle/>
            <a:p>
              <a:endParaRPr lang="fr-FR"/>
            </a:p>
          </p:txBody>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07</a:t>
              </a:r>
            </a:p>
          </p:txBody>
        </p:sp>
      </p:grpSp>
      <p:grpSp>
        <p:nvGrpSpPr>
          <p:cNvPr id="20" name="Group 20"/>
          <p:cNvGrpSpPr/>
          <p:nvPr/>
        </p:nvGrpSpPr>
        <p:grpSpPr>
          <a:xfrm>
            <a:off x="7297118" y="4746054"/>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891C8"/>
            </a:solidFill>
          </p:spPr>
          <p:txBody>
            <a:bodyPr/>
            <a:lstStyle/>
            <a:p>
              <a:endParaRPr lang="fr-FR"/>
            </a:p>
          </p:txBody>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08</a:t>
              </a:r>
            </a:p>
          </p:txBody>
        </p:sp>
      </p:grpSp>
      <p:grpSp>
        <p:nvGrpSpPr>
          <p:cNvPr id="23" name="Group 23"/>
          <p:cNvGrpSpPr/>
          <p:nvPr/>
        </p:nvGrpSpPr>
        <p:grpSpPr>
          <a:xfrm>
            <a:off x="7297118" y="5927000"/>
            <a:ext cx="969409" cy="969409"/>
            <a:chOff x="0" y="0"/>
            <a:chExt cx="812800" cy="812800"/>
          </a:xfrm>
        </p:grpSpPr>
        <p:sp>
          <p:nvSpPr>
            <p:cNvPr id="24" name="Freeform 2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891C8"/>
            </a:solidFill>
          </p:spPr>
          <p:txBody>
            <a:bodyPr/>
            <a:lstStyle/>
            <a:p>
              <a:endParaRPr lang="fr-FR"/>
            </a:p>
          </p:txBody>
        </p:sp>
        <p:sp>
          <p:nvSpPr>
            <p:cNvPr id="25" name="TextBox 2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09</a:t>
              </a:r>
            </a:p>
          </p:txBody>
        </p:sp>
      </p:grpSp>
      <p:grpSp>
        <p:nvGrpSpPr>
          <p:cNvPr id="26" name="Group 26"/>
          <p:cNvGrpSpPr/>
          <p:nvPr/>
        </p:nvGrpSpPr>
        <p:grpSpPr>
          <a:xfrm>
            <a:off x="15011231" y="1028700"/>
            <a:ext cx="1652841" cy="1652841"/>
            <a:chOff x="0" y="0"/>
            <a:chExt cx="812800" cy="812800"/>
          </a:xfrm>
        </p:grpSpPr>
        <p:sp>
          <p:nvSpPr>
            <p:cNvPr id="27" name="Freeform 27"/>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txBody>
            <a:bodyPr/>
            <a:lstStyle/>
            <a:p>
              <a:endParaRPr lang="fr-FR"/>
            </a:p>
          </p:txBody>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814124" y="816351"/>
            <a:ext cx="771724" cy="77172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919457" y="8414693"/>
            <a:ext cx="3744615" cy="374461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8485829" y="3814862"/>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 Comparison with Other Protocols</a:t>
            </a:r>
          </a:p>
        </p:txBody>
      </p:sp>
      <p:sp>
        <p:nvSpPr>
          <p:cNvPr id="36" name="TextBox 36"/>
          <p:cNvSpPr txBox="1"/>
          <p:nvPr/>
        </p:nvSpPr>
        <p:spPr>
          <a:xfrm>
            <a:off x="8485829" y="4995808"/>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Summing up</a:t>
            </a:r>
          </a:p>
        </p:txBody>
      </p:sp>
      <p:sp>
        <p:nvSpPr>
          <p:cNvPr id="37" name="TextBox 37"/>
          <p:cNvSpPr txBox="1"/>
          <p:nvPr/>
        </p:nvSpPr>
        <p:spPr>
          <a:xfrm>
            <a:off x="8485829" y="6176754"/>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Simulation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0" name="Group 50"/>
          <p:cNvGrpSpPr/>
          <p:nvPr/>
        </p:nvGrpSpPr>
        <p:grpSpPr>
          <a:xfrm>
            <a:off x="233601" y="5196231"/>
            <a:ext cx="2296518" cy="488035"/>
            <a:chOff x="0" y="0"/>
            <a:chExt cx="604844" cy="128536"/>
          </a:xfrm>
        </p:grpSpPr>
        <p:sp>
          <p:nvSpPr>
            <p:cNvPr id="51" name="Freeform 51"/>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52" name="TextBox 52"/>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TextBox 63"/>
          <p:cNvSpPr txBox="1"/>
          <p:nvPr/>
        </p:nvSpPr>
        <p:spPr>
          <a:xfrm>
            <a:off x="642438" y="5213470"/>
            <a:ext cx="1478845"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 A | J </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50">
            <a:extLst>
              <a:ext uri="{FF2B5EF4-FFF2-40B4-BE49-F238E27FC236}">
                <a16:creationId xmlns:a16="http://schemas.microsoft.com/office/drawing/2014/main" id="{2155E211-189F-87AE-6FD3-10FBA59C6663}"/>
              </a:ext>
            </a:extLst>
          </p:cNvPr>
          <p:cNvGrpSpPr/>
          <p:nvPr/>
        </p:nvGrpSpPr>
        <p:grpSpPr>
          <a:xfrm>
            <a:off x="233860" y="5184828"/>
            <a:ext cx="2296518" cy="488035"/>
            <a:chOff x="0" y="0"/>
            <a:chExt cx="604844" cy="128536"/>
          </a:xfrm>
        </p:grpSpPr>
        <p:sp>
          <p:nvSpPr>
            <p:cNvPr id="71" name="Freeform 51">
              <a:extLst>
                <a:ext uri="{FF2B5EF4-FFF2-40B4-BE49-F238E27FC236}">
                  <a16:creationId xmlns:a16="http://schemas.microsoft.com/office/drawing/2014/main" id="{F6714FE4-93DF-722A-BC9E-A2D46871AB25}"/>
                </a:ext>
              </a:extLst>
            </p:cNvPr>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72" name="TextBox 52">
              <a:extLst>
                <a:ext uri="{FF2B5EF4-FFF2-40B4-BE49-F238E27FC236}">
                  <a16:creationId xmlns:a16="http://schemas.microsoft.com/office/drawing/2014/main" id="{843F916B-B2D7-5944-F1B3-2FAEE2228FDE}"/>
                </a:ext>
              </a:extLst>
            </p:cNvPr>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233601" y="5196231"/>
            <a:ext cx="2296518" cy="488035"/>
            <a:chOff x="0" y="0"/>
            <a:chExt cx="604844" cy="128536"/>
          </a:xfrm>
        </p:grpSpPr>
        <p:sp>
          <p:nvSpPr>
            <p:cNvPr id="51" name="Freeform 51"/>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52" name="TextBox 52"/>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TextBox 63"/>
          <p:cNvSpPr txBox="1"/>
          <p:nvPr/>
        </p:nvSpPr>
        <p:spPr>
          <a:xfrm>
            <a:off x="642438" y="5213470"/>
            <a:ext cx="1478845" cy="411916"/>
          </a:xfrm>
          <a:prstGeom prst="rect">
            <a:avLst/>
          </a:prstGeom>
        </p:spPr>
        <p:txBody>
          <a:bodyPr lIns="0" tIns="0" rIns="0" bIns="0" rtlCol="0" anchor="t">
            <a:spAutoFit/>
          </a:bodyPr>
          <a:lstStyle/>
          <a:p>
            <a:pPr algn="ctr">
              <a:lnSpc>
                <a:spcPts val="3393"/>
              </a:lnSpc>
              <a:spcBef>
                <a:spcPct val="0"/>
              </a:spcBef>
            </a:pPr>
            <a:r>
              <a:rPr lang="en-US" sz="2423" dirty="0">
                <a:solidFill>
                  <a:srgbClr val="000000"/>
                </a:solidFill>
                <a:latin typeface="Inter"/>
                <a:ea typeface="Inter"/>
                <a:cs typeface="Inter"/>
                <a:sym typeface="Inter"/>
              </a:rPr>
              <a:t>3 |  | A | J </a:t>
            </a:r>
          </a:p>
        </p:txBody>
      </p:sp>
      <p:grpSp>
        <p:nvGrpSpPr>
          <p:cNvPr id="64" name="Group 64"/>
          <p:cNvGrpSpPr/>
          <p:nvPr/>
        </p:nvGrpSpPr>
        <p:grpSpPr>
          <a:xfrm>
            <a:off x="221605" y="3211637"/>
            <a:ext cx="3072041" cy="2016027"/>
            <a:chOff x="0" y="0"/>
            <a:chExt cx="812800" cy="533400"/>
          </a:xfrm>
        </p:grpSpPr>
        <p:sp>
          <p:nvSpPr>
            <p:cNvPr id="65" name="Freeform 65"/>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B4E5E4"/>
            </a:solidFill>
          </p:spPr>
          <p:txBody>
            <a:bodyPr/>
            <a:lstStyle/>
            <a:p>
              <a:endParaRPr lang="fr-FR"/>
            </a:p>
          </p:txBody>
        </p:sp>
        <p:sp>
          <p:nvSpPr>
            <p:cNvPr id="66" name="TextBox 66"/>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642438" y="3715455"/>
            <a:ext cx="2462369" cy="923130"/>
          </a:xfrm>
          <a:prstGeom prst="rect">
            <a:avLst/>
          </a:prstGeom>
        </p:spPr>
        <p:txBody>
          <a:bodyPr lIns="0" tIns="0" rIns="0" bIns="0" rtlCol="0" anchor="t">
            <a:spAutoFit/>
          </a:bodyPr>
          <a:lstStyle/>
          <a:p>
            <a:pPr algn="ctr">
              <a:lnSpc>
                <a:spcPts val="3718"/>
              </a:lnSpc>
            </a:pPr>
            <a:r>
              <a:rPr lang="en-US" sz="2656">
                <a:solidFill>
                  <a:srgbClr val="000000"/>
                </a:solidFill>
                <a:latin typeface="Inter"/>
                <a:ea typeface="Inter"/>
                <a:cs typeface="Inter"/>
                <a:sym typeface="Inter"/>
              </a:rPr>
              <a:t>NOW ...</a:t>
            </a:r>
          </a:p>
          <a:p>
            <a:pPr algn="ctr">
              <a:lnSpc>
                <a:spcPts val="3718"/>
              </a:lnSpc>
              <a:spcBef>
                <a:spcPct val="0"/>
              </a:spcBef>
            </a:pPr>
            <a:r>
              <a:rPr lang="en-US" sz="2656">
                <a:solidFill>
                  <a:srgbClr val="000000"/>
                </a:solidFill>
                <a:latin typeface="Inter"/>
                <a:ea typeface="Inter"/>
                <a:cs typeface="Inter"/>
                <a:sym typeface="Inter"/>
              </a:rPr>
              <a:t>I broadcast !!!</a:t>
            </a:r>
          </a:p>
        </p:txBody>
      </p:sp>
      <p:sp>
        <p:nvSpPr>
          <p:cNvPr id="68" name="Freeform 6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0" name="Group 50"/>
          <p:cNvGrpSpPr/>
          <p:nvPr/>
        </p:nvGrpSpPr>
        <p:grpSpPr>
          <a:xfrm>
            <a:off x="3120752" y="1971373"/>
            <a:ext cx="2296518" cy="488035"/>
            <a:chOff x="0" y="0"/>
            <a:chExt cx="604844" cy="128536"/>
          </a:xfrm>
        </p:grpSpPr>
        <p:sp>
          <p:nvSpPr>
            <p:cNvPr id="51" name="Freeform 51"/>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52" name="TextBox 52"/>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TextBox 63"/>
          <p:cNvSpPr txBox="1"/>
          <p:nvPr/>
        </p:nvSpPr>
        <p:spPr>
          <a:xfrm>
            <a:off x="3429477" y="1988612"/>
            <a:ext cx="167906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 | A | J </a:t>
            </a:r>
          </a:p>
        </p:txBody>
      </p:sp>
      <p:grpSp>
        <p:nvGrpSpPr>
          <p:cNvPr id="64" name="Group 64"/>
          <p:cNvGrpSpPr/>
          <p:nvPr/>
        </p:nvGrpSpPr>
        <p:grpSpPr>
          <a:xfrm>
            <a:off x="3735000" y="8560084"/>
            <a:ext cx="2296518" cy="488035"/>
            <a:chOff x="0" y="0"/>
            <a:chExt cx="604844" cy="128536"/>
          </a:xfrm>
        </p:grpSpPr>
        <p:sp>
          <p:nvSpPr>
            <p:cNvPr id="65" name="Freeform 65"/>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6" name="TextBox 66"/>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4031920" y="8577322"/>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sp>
        <p:nvSpPr>
          <p:cNvPr id="68" name="Freeform 6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0" name="Group 50"/>
          <p:cNvGrpSpPr/>
          <p:nvPr/>
        </p:nvGrpSpPr>
        <p:grpSpPr>
          <a:xfrm>
            <a:off x="3120752" y="1971373"/>
            <a:ext cx="2296518" cy="488035"/>
            <a:chOff x="0" y="0"/>
            <a:chExt cx="604844" cy="128536"/>
          </a:xfrm>
        </p:grpSpPr>
        <p:sp>
          <p:nvSpPr>
            <p:cNvPr id="51" name="Freeform 51"/>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52" name="TextBox 52"/>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TextBox 63"/>
          <p:cNvSpPr txBox="1"/>
          <p:nvPr/>
        </p:nvSpPr>
        <p:spPr>
          <a:xfrm>
            <a:off x="3429477" y="1988612"/>
            <a:ext cx="167906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 | A | J </a:t>
            </a:r>
          </a:p>
        </p:txBody>
      </p:sp>
      <p:grpSp>
        <p:nvGrpSpPr>
          <p:cNvPr id="64" name="Group 64"/>
          <p:cNvGrpSpPr/>
          <p:nvPr/>
        </p:nvGrpSpPr>
        <p:grpSpPr>
          <a:xfrm>
            <a:off x="3735000" y="8560084"/>
            <a:ext cx="2296518" cy="488035"/>
            <a:chOff x="0" y="0"/>
            <a:chExt cx="604844" cy="128536"/>
          </a:xfrm>
        </p:grpSpPr>
        <p:sp>
          <p:nvSpPr>
            <p:cNvPr id="65" name="Freeform 65"/>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6" name="TextBox 66"/>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4031920" y="8577322"/>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grpSp>
        <p:nvGrpSpPr>
          <p:cNvPr id="68" name="Group 68"/>
          <p:cNvGrpSpPr/>
          <p:nvPr/>
        </p:nvGrpSpPr>
        <p:grpSpPr>
          <a:xfrm>
            <a:off x="5014255" y="53587"/>
            <a:ext cx="3072041" cy="2016027"/>
            <a:chOff x="0" y="0"/>
            <a:chExt cx="812800" cy="533400"/>
          </a:xfrm>
        </p:grpSpPr>
        <p:sp>
          <p:nvSpPr>
            <p:cNvPr id="69" name="Freeform 69"/>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DE59"/>
            </a:solidFill>
          </p:spPr>
          <p:txBody>
            <a:bodyPr/>
            <a:lstStyle/>
            <a:p>
              <a:endParaRPr lang="fr-FR"/>
            </a:p>
          </p:txBody>
        </p:sp>
        <p:sp>
          <p:nvSpPr>
            <p:cNvPr id="70" name="TextBox 70"/>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71" name="TextBox 71"/>
          <p:cNvSpPr txBox="1"/>
          <p:nvPr/>
        </p:nvSpPr>
        <p:spPr>
          <a:xfrm>
            <a:off x="5622681" y="313090"/>
            <a:ext cx="2002755" cy="1439871"/>
          </a:xfrm>
          <a:prstGeom prst="rect">
            <a:avLst/>
          </a:prstGeom>
        </p:spPr>
        <p:txBody>
          <a:bodyPr lIns="0" tIns="0" rIns="0" bIns="0" rtlCol="0" anchor="t">
            <a:spAutoFit/>
          </a:bodyPr>
          <a:lstStyle/>
          <a:p>
            <a:pPr algn="ctr">
              <a:lnSpc>
                <a:spcPts val="3858"/>
              </a:lnSpc>
              <a:spcBef>
                <a:spcPct val="0"/>
              </a:spcBef>
            </a:pPr>
            <a:r>
              <a:rPr lang="en-US" sz="2756">
                <a:solidFill>
                  <a:srgbClr val="000000"/>
                </a:solidFill>
                <a:latin typeface="Inter"/>
                <a:ea typeface="Inter"/>
                <a:cs typeface="Inter"/>
                <a:sym typeface="Inter"/>
              </a:rPr>
              <a:t>I don’ t know the route to J</a:t>
            </a:r>
          </a:p>
        </p:txBody>
      </p:sp>
      <p:grpSp>
        <p:nvGrpSpPr>
          <p:cNvPr id="72" name="Group 72"/>
          <p:cNvGrpSpPr/>
          <p:nvPr/>
        </p:nvGrpSpPr>
        <p:grpSpPr>
          <a:xfrm>
            <a:off x="5417270" y="8040105"/>
            <a:ext cx="3072041" cy="2016027"/>
            <a:chOff x="0" y="0"/>
            <a:chExt cx="812800" cy="533400"/>
          </a:xfrm>
        </p:grpSpPr>
        <p:sp>
          <p:nvSpPr>
            <p:cNvPr id="73" name="Freeform 73"/>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DE59"/>
            </a:solidFill>
          </p:spPr>
          <p:txBody>
            <a:bodyPr/>
            <a:lstStyle/>
            <a:p>
              <a:endParaRPr lang="fr-FR"/>
            </a:p>
          </p:txBody>
        </p:sp>
        <p:sp>
          <p:nvSpPr>
            <p:cNvPr id="74" name="TextBox 74"/>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75" name="TextBox 75"/>
          <p:cNvSpPr txBox="1"/>
          <p:nvPr/>
        </p:nvSpPr>
        <p:spPr>
          <a:xfrm>
            <a:off x="6025697" y="8299608"/>
            <a:ext cx="2002755" cy="1439871"/>
          </a:xfrm>
          <a:prstGeom prst="rect">
            <a:avLst/>
          </a:prstGeom>
        </p:spPr>
        <p:txBody>
          <a:bodyPr lIns="0" tIns="0" rIns="0" bIns="0" rtlCol="0" anchor="t">
            <a:spAutoFit/>
          </a:bodyPr>
          <a:lstStyle/>
          <a:p>
            <a:pPr algn="ctr">
              <a:lnSpc>
                <a:spcPts val="3858"/>
              </a:lnSpc>
              <a:spcBef>
                <a:spcPct val="0"/>
              </a:spcBef>
            </a:pPr>
            <a:r>
              <a:rPr lang="en-US" sz="2756">
                <a:solidFill>
                  <a:srgbClr val="000000"/>
                </a:solidFill>
                <a:latin typeface="Inter"/>
                <a:ea typeface="Inter"/>
                <a:cs typeface="Inter"/>
                <a:sym typeface="Inter"/>
              </a:rPr>
              <a:t>I don’ t know the route to J</a:t>
            </a:r>
          </a:p>
        </p:txBody>
      </p:sp>
      <p:sp>
        <p:nvSpPr>
          <p:cNvPr id="76" name="Freeform 7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91668"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738196" y="2621005"/>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70174" y="5431773"/>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98212" y="7360336"/>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0" name="Group 50"/>
          <p:cNvGrpSpPr/>
          <p:nvPr/>
        </p:nvGrpSpPr>
        <p:grpSpPr>
          <a:xfrm>
            <a:off x="3120752" y="1971373"/>
            <a:ext cx="2296518" cy="488035"/>
            <a:chOff x="0" y="0"/>
            <a:chExt cx="604844" cy="128536"/>
          </a:xfrm>
        </p:grpSpPr>
        <p:sp>
          <p:nvSpPr>
            <p:cNvPr id="51" name="Freeform 51"/>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52" name="TextBox 52"/>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TextBox 63"/>
          <p:cNvSpPr txBox="1"/>
          <p:nvPr/>
        </p:nvSpPr>
        <p:spPr>
          <a:xfrm>
            <a:off x="3429477" y="1988612"/>
            <a:ext cx="167906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 | A | J </a:t>
            </a:r>
          </a:p>
        </p:txBody>
      </p:sp>
      <p:grpSp>
        <p:nvGrpSpPr>
          <p:cNvPr id="64" name="Group 64"/>
          <p:cNvGrpSpPr/>
          <p:nvPr/>
        </p:nvGrpSpPr>
        <p:grpSpPr>
          <a:xfrm>
            <a:off x="3735000" y="8560084"/>
            <a:ext cx="2296518" cy="488035"/>
            <a:chOff x="0" y="0"/>
            <a:chExt cx="604844" cy="128536"/>
          </a:xfrm>
        </p:grpSpPr>
        <p:sp>
          <p:nvSpPr>
            <p:cNvPr id="65" name="Freeform 65"/>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6" name="TextBox 66"/>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4031920" y="8577322"/>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grpSp>
        <p:nvGrpSpPr>
          <p:cNvPr id="68" name="Group 68"/>
          <p:cNvGrpSpPr/>
          <p:nvPr/>
        </p:nvGrpSpPr>
        <p:grpSpPr>
          <a:xfrm>
            <a:off x="5014255" y="53587"/>
            <a:ext cx="3072041" cy="2016027"/>
            <a:chOff x="0" y="0"/>
            <a:chExt cx="812800" cy="533400"/>
          </a:xfrm>
        </p:grpSpPr>
        <p:sp>
          <p:nvSpPr>
            <p:cNvPr id="69" name="Freeform 69"/>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DE59"/>
            </a:solidFill>
          </p:spPr>
          <p:txBody>
            <a:bodyPr/>
            <a:lstStyle/>
            <a:p>
              <a:endParaRPr lang="fr-FR"/>
            </a:p>
          </p:txBody>
        </p:sp>
        <p:sp>
          <p:nvSpPr>
            <p:cNvPr id="70" name="TextBox 70"/>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71" name="TextBox 71"/>
          <p:cNvSpPr txBox="1"/>
          <p:nvPr/>
        </p:nvSpPr>
        <p:spPr>
          <a:xfrm>
            <a:off x="5622681" y="313090"/>
            <a:ext cx="2002755" cy="1439871"/>
          </a:xfrm>
          <a:prstGeom prst="rect">
            <a:avLst/>
          </a:prstGeom>
        </p:spPr>
        <p:txBody>
          <a:bodyPr lIns="0" tIns="0" rIns="0" bIns="0" rtlCol="0" anchor="t">
            <a:spAutoFit/>
          </a:bodyPr>
          <a:lstStyle/>
          <a:p>
            <a:pPr algn="ctr">
              <a:lnSpc>
                <a:spcPts val="3858"/>
              </a:lnSpc>
              <a:spcBef>
                <a:spcPct val="0"/>
              </a:spcBef>
            </a:pPr>
            <a:r>
              <a:rPr lang="en-US" sz="2756">
                <a:solidFill>
                  <a:srgbClr val="000000"/>
                </a:solidFill>
                <a:latin typeface="Inter"/>
                <a:ea typeface="Inter"/>
                <a:cs typeface="Inter"/>
                <a:sym typeface="Inter"/>
              </a:rPr>
              <a:t>Maybe my neighbout know </a:t>
            </a:r>
          </a:p>
        </p:txBody>
      </p:sp>
      <p:grpSp>
        <p:nvGrpSpPr>
          <p:cNvPr id="72" name="Group 72"/>
          <p:cNvGrpSpPr/>
          <p:nvPr/>
        </p:nvGrpSpPr>
        <p:grpSpPr>
          <a:xfrm>
            <a:off x="5445138" y="8193847"/>
            <a:ext cx="3072041" cy="2016027"/>
            <a:chOff x="0" y="0"/>
            <a:chExt cx="812800" cy="533400"/>
          </a:xfrm>
        </p:grpSpPr>
        <p:sp>
          <p:nvSpPr>
            <p:cNvPr id="73" name="Freeform 73"/>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DE59"/>
            </a:solidFill>
          </p:spPr>
          <p:txBody>
            <a:bodyPr/>
            <a:lstStyle/>
            <a:p>
              <a:endParaRPr lang="fr-FR"/>
            </a:p>
          </p:txBody>
        </p:sp>
        <p:sp>
          <p:nvSpPr>
            <p:cNvPr id="74" name="TextBox 74"/>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75" name="TextBox 75"/>
          <p:cNvSpPr txBox="1"/>
          <p:nvPr/>
        </p:nvSpPr>
        <p:spPr>
          <a:xfrm>
            <a:off x="6053565" y="8453350"/>
            <a:ext cx="2002755" cy="1439871"/>
          </a:xfrm>
          <a:prstGeom prst="rect">
            <a:avLst/>
          </a:prstGeom>
        </p:spPr>
        <p:txBody>
          <a:bodyPr lIns="0" tIns="0" rIns="0" bIns="0" rtlCol="0" anchor="t">
            <a:spAutoFit/>
          </a:bodyPr>
          <a:lstStyle/>
          <a:p>
            <a:pPr algn="ctr">
              <a:lnSpc>
                <a:spcPts val="3858"/>
              </a:lnSpc>
              <a:spcBef>
                <a:spcPct val="0"/>
              </a:spcBef>
            </a:pPr>
            <a:r>
              <a:rPr lang="en-US" sz="2756">
                <a:solidFill>
                  <a:srgbClr val="000000"/>
                </a:solidFill>
                <a:latin typeface="Inter"/>
                <a:ea typeface="Inter"/>
                <a:cs typeface="Inter"/>
                <a:sym typeface="Inter"/>
              </a:rPr>
              <a:t>Maybe my neighbout know </a:t>
            </a:r>
          </a:p>
        </p:txBody>
      </p:sp>
      <p:sp>
        <p:nvSpPr>
          <p:cNvPr id="76" name="Freeform 7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738196" y="2621005"/>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270174" y="5431773"/>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798212" y="7360336"/>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a:off x="6199161" y="1971373"/>
            <a:ext cx="2296518" cy="488035"/>
            <a:chOff x="0" y="0"/>
            <a:chExt cx="604844" cy="128536"/>
          </a:xfrm>
        </p:grpSpPr>
        <p:sp>
          <p:nvSpPr>
            <p:cNvPr id="48" name="Freeform 48"/>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49" name="TextBox 49"/>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0" name="TextBox 60"/>
          <p:cNvSpPr txBox="1"/>
          <p:nvPr/>
        </p:nvSpPr>
        <p:spPr>
          <a:xfrm>
            <a:off x="6507886" y="1988612"/>
            <a:ext cx="167906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 | A | J </a:t>
            </a:r>
          </a:p>
        </p:txBody>
      </p:sp>
      <p:grpSp>
        <p:nvGrpSpPr>
          <p:cNvPr id="61" name="Group 61"/>
          <p:cNvGrpSpPr/>
          <p:nvPr/>
        </p:nvGrpSpPr>
        <p:grpSpPr>
          <a:xfrm>
            <a:off x="6712547" y="6369019"/>
            <a:ext cx="2296518" cy="488035"/>
            <a:chOff x="0" y="0"/>
            <a:chExt cx="604844" cy="128536"/>
          </a:xfrm>
        </p:grpSpPr>
        <p:sp>
          <p:nvSpPr>
            <p:cNvPr id="62" name="Freeform 62"/>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7009467" y="6386258"/>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sp>
        <p:nvSpPr>
          <p:cNvPr id="65" name="Freeform 65"/>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grpSp>
        <p:nvGrpSpPr>
          <p:cNvPr id="66" name="Group 65">
            <a:extLst>
              <a:ext uri="{FF2B5EF4-FFF2-40B4-BE49-F238E27FC236}">
                <a16:creationId xmlns:a16="http://schemas.microsoft.com/office/drawing/2014/main" id="{34E56DA3-D9D1-2C5A-0A6C-BBC51A942AD2}"/>
              </a:ext>
            </a:extLst>
          </p:cNvPr>
          <p:cNvGrpSpPr/>
          <p:nvPr/>
        </p:nvGrpSpPr>
        <p:grpSpPr>
          <a:xfrm>
            <a:off x="1373206" y="5157587"/>
            <a:ext cx="2296518" cy="488035"/>
            <a:chOff x="0" y="0"/>
            <a:chExt cx="604844" cy="128536"/>
          </a:xfrm>
        </p:grpSpPr>
        <p:sp>
          <p:nvSpPr>
            <p:cNvPr id="67" name="Freeform 66">
              <a:extLst>
                <a:ext uri="{FF2B5EF4-FFF2-40B4-BE49-F238E27FC236}">
                  <a16:creationId xmlns:a16="http://schemas.microsoft.com/office/drawing/2014/main" id="{039A32E8-0696-706A-C853-6DD7D39A5CF4}"/>
                </a:ext>
              </a:extLst>
            </p:cNvPr>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8" name="TextBox 67">
              <a:extLst>
                <a:ext uri="{FF2B5EF4-FFF2-40B4-BE49-F238E27FC236}">
                  <a16:creationId xmlns:a16="http://schemas.microsoft.com/office/drawing/2014/main" id="{F4A3C46F-8FCB-57F6-BBF8-420A662E6013}"/>
                </a:ext>
              </a:extLst>
            </p:cNvPr>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9" name="TextBox 68">
            <a:extLst>
              <a:ext uri="{FF2B5EF4-FFF2-40B4-BE49-F238E27FC236}">
                <a16:creationId xmlns:a16="http://schemas.microsoft.com/office/drawing/2014/main" id="{1EE012E5-0CE5-60F6-8ECB-2617ED5DE0D8}"/>
              </a:ext>
            </a:extLst>
          </p:cNvPr>
          <p:cNvSpPr txBox="1"/>
          <p:nvPr/>
        </p:nvSpPr>
        <p:spPr>
          <a:xfrm>
            <a:off x="1681931" y="5174826"/>
            <a:ext cx="1679068" cy="411916"/>
          </a:xfrm>
          <a:prstGeom prst="rect">
            <a:avLst/>
          </a:prstGeom>
        </p:spPr>
        <p:txBody>
          <a:bodyPr lIns="0" tIns="0" rIns="0" bIns="0" rtlCol="0" anchor="t">
            <a:spAutoFit/>
          </a:bodyPr>
          <a:lstStyle/>
          <a:p>
            <a:pPr algn="ctr">
              <a:lnSpc>
                <a:spcPts val="3393"/>
              </a:lnSpc>
              <a:spcBef>
                <a:spcPct val="0"/>
              </a:spcBef>
            </a:pPr>
            <a:r>
              <a:rPr lang="en-US" sz="2423" dirty="0">
                <a:solidFill>
                  <a:srgbClr val="000000"/>
                </a:solidFill>
                <a:latin typeface="Inter"/>
                <a:ea typeface="Inter"/>
                <a:cs typeface="Inter"/>
                <a:sym typeface="Inter"/>
              </a:rPr>
              <a:t>3 | B | A | J </a:t>
            </a:r>
          </a:p>
        </p:txBody>
      </p:sp>
      <p:grpSp>
        <p:nvGrpSpPr>
          <p:cNvPr id="71" name="Group 61">
            <a:extLst>
              <a:ext uri="{FF2B5EF4-FFF2-40B4-BE49-F238E27FC236}">
                <a16:creationId xmlns:a16="http://schemas.microsoft.com/office/drawing/2014/main" id="{368830F7-F297-C182-619C-E80CAF2E796C}"/>
              </a:ext>
            </a:extLst>
          </p:cNvPr>
          <p:cNvGrpSpPr/>
          <p:nvPr/>
        </p:nvGrpSpPr>
        <p:grpSpPr>
          <a:xfrm>
            <a:off x="1387067" y="6474333"/>
            <a:ext cx="2296518" cy="488035"/>
            <a:chOff x="0" y="0"/>
            <a:chExt cx="604844" cy="128536"/>
          </a:xfrm>
        </p:grpSpPr>
        <p:sp>
          <p:nvSpPr>
            <p:cNvPr id="72" name="Freeform 62">
              <a:extLst>
                <a:ext uri="{FF2B5EF4-FFF2-40B4-BE49-F238E27FC236}">
                  <a16:creationId xmlns:a16="http://schemas.microsoft.com/office/drawing/2014/main" id="{B0138BD0-2856-D258-E273-C69B288260A4}"/>
                </a:ext>
              </a:extLst>
            </p:cNvPr>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73" name="TextBox 63">
              <a:extLst>
                <a:ext uri="{FF2B5EF4-FFF2-40B4-BE49-F238E27FC236}">
                  <a16:creationId xmlns:a16="http://schemas.microsoft.com/office/drawing/2014/main" id="{CEFE4CBE-0D56-A1DB-1B8D-7CDB06E4B352}"/>
                </a:ext>
              </a:extLst>
            </p:cNvPr>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74" name="TextBox 64">
            <a:extLst>
              <a:ext uri="{FF2B5EF4-FFF2-40B4-BE49-F238E27FC236}">
                <a16:creationId xmlns:a16="http://schemas.microsoft.com/office/drawing/2014/main" id="{6F5B2016-0C9C-D7A6-7FCB-6B1EF0E83662}"/>
              </a:ext>
            </a:extLst>
          </p:cNvPr>
          <p:cNvSpPr txBox="1"/>
          <p:nvPr/>
        </p:nvSpPr>
        <p:spPr>
          <a:xfrm>
            <a:off x="1697889" y="6499958"/>
            <a:ext cx="1702678" cy="411916"/>
          </a:xfrm>
          <a:prstGeom prst="rect">
            <a:avLst/>
          </a:prstGeom>
        </p:spPr>
        <p:txBody>
          <a:bodyPr lIns="0" tIns="0" rIns="0" bIns="0" rtlCol="0" anchor="t">
            <a:spAutoFit/>
          </a:bodyPr>
          <a:lstStyle/>
          <a:p>
            <a:pPr algn="ctr">
              <a:lnSpc>
                <a:spcPts val="3393"/>
              </a:lnSpc>
              <a:spcBef>
                <a:spcPct val="0"/>
              </a:spcBef>
            </a:pPr>
            <a:r>
              <a:rPr lang="en-US" sz="2423" dirty="0">
                <a:solidFill>
                  <a:srgbClr val="000000"/>
                </a:solidFill>
                <a:latin typeface="Inter"/>
                <a:ea typeface="Inter"/>
                <a:cs typeface="Inter"/>
                <a:sym typeface="Inter"/>
              </a:rPr>
              <a:t>3 | C | A | J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738196" y="2621005"/>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270174" y="5431773"/>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798212" y="7360336"/>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a:off x="6199161" y="1971373"/>
            <a:ext cx="2296518" cy="488035"/>
            <a:chOff x="0" y="0"/>
            <a:chExt cx="604844" cy="128536"/>
          </a:xfrm>
        </p:grpSpPr>
        <p:sp>
          <p:nvSpPr>
            <p:cNvPr id="48" name="Freeform 48"/>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49" name="TextBox 49"/>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0" name="TextBox 60"/>
          <p:cNvSpPr txBox="1"/>
          <p:nvPr/>
        </p:nvSpPr>
        <p:spPr>
          <a:xfrm>
            <a:off x="6354182" y="1988612"/>
            <a:ext cx="19864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B,D | A | J </a:t>
            </a:r>
          </a:p>
        </p:txBody>
      </p:sp>
      <p:grpSp>
        <p:nvGrpSpPr>
          <p:cNvPr id="61" name="Group 61"/>
          <p:cNvGrpSpPr/>
          <p:nvPr/>
        </p:nvGrpSpPr>
        <p:grpSpPr>
          <a:xfrm>
            <a:off x="1400969" y="6482720"/>
            <a:ext cx="2296518" cy="488035"/>
            <a:chOff x="0" y="0"/>
            <a:chExt cx="604844" cy="128536"/>
          </a:xfrm>
        </p:grpSpPr>
        <p:sp>
          <p:nvSpPr>
            <p:cNvPr id="62" name="Freeform 62"/>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1697889" y="6499958"/>
            <a:ext cx="1702678" cy="411916"/>
          </a:xfrm>
          <a:prstGeom prst="rect">
            <a:avLst/>
          </a:prstGeom>
        </p:spPr>
        <p:txBody>
          <a:bodyPr lIns="0" tIns="0" rIns="0" bIns="0" rtlCol="0" anchor="t">
            <a:spAutoFit/>
          </a:bodyPr>
          <a:lstStyle/>
          <a:p>
            <a:pPr algn="ctr">
              <a:lnSpc>
                <a:spcPts val="3393"/>
              </a:lnSpc>
              <a:spcBef>
                <a:spcPct val="0"/>
              </a:spcBef>
            </a:pPr>
            <a:r>
              <a:rPr lang="en-US" sz="2423" dirty="0">
                <a:solidFill>
                  <a:srgbClr val="000000"/>
                </a:solidFill>
                <a:latin typeface="Inter"/>
                <a:ea typeface="Inter"/>
                <a:cs typeface="Inter"/>
                <a:sym typeface="Inter"/>
              </a:rPr>
              <a:t>3 | C | A | J </a:t>
            </a:r>
          </a:p>
        </p:txBody>
      </p:sp>
      <p:grpSp>
        <p:nvGrpSpPr>
          <p:cNvPr id="65" name="Group 65"/>
          <p:cNvGrpSpPr/>
          <p:nvPr/>
        </p:nvGrpSpPr>
        <p:grpSpPr>
          <a:xfrm>
            <a:off x="1373206" y="5157587"/>
            <a:ext cx="2296518" cy="488035"/>
            <a:chOff x="0" y="0"/>
            <a:chExt cx="604844" cy="128536"/>
          </a:xfrm>
        </p:grpSpPr>
        <p:sp>
          <p:nvSpPr>
            <p:cNvPr id="66" name="Freeform 66"/>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7" name="TextBox 67"/>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8" name="TextBox 68"/>
          <p:cNvSpPr txBox="1"/>
          <p:nvPr/>
        </p:nvSpPr>
        <p:spPr>
          <a:xfrm>
            <a:off x="1681931" y="5174826"/>
            <a:ext cx="1679068" cy="411916"/>
          </a:xfrm>
          <a:prstGeom prst="rect">
            <a:avLst/>
          </a:prstGeom>
        </p:spPr>
        <p:txBody>
          <a:bodyPr lIns="0" tIns="0" rIns="0" bIns="0" rtlCol="0" anchor="t">
            <a:spAutoFit/>
          </a:bodyPr>
          <a:lstStyle/>
          <a:p>
            <a:pPr algn="ctr">
              <a:lnSpc>
                <a:spcPts val="3393"/>
              </a:lnSpc>
              <a:spcBef>
                <a:spcPct val="0"/>
              </a:spcBef>
            </a:pPr>
            <a:r>
              <a:rPr lang="en-US" sz="2423" dirty="0">
                <a:solidFill>
                  <a:srgbClr val="000000"/>
                </a:solidFill>
                <a:latin typeface="Inter"/>
                <a:ea typeface="Inter"/>
                <a:cs typeface="Inter"/>
                <a:sym typeface="Inter"/>
              </a:rPr>
              <a:t>3 | B | A | J </a:t>
            </a:r>
          </a:p>
        </p:txBody>
      </p:sp>
      <p:grpSp>
        <p:nvGrpSpPr>
          <p:cNvPr id="69" name="Group 69"/>
          <p:cNvGrpSpPr/>
          <p:nvPr/>
        </p:nvGrpSpPr>
        <p:grpSpPr>
          <a:xfrm>
            <a:off x="6712547" y="6369019"/>
            <a:ext cx="2296518" cy="488035"/>
            <a:chOff x="0" y="0"/>
            <a:chExt cx="604844" cy="128536"/>
          </a:xfrm>
        </p:grpSpPr>
        <p:sp>
          <p:nvSpPr>
            <p:cNvPr id="70" name="Freeform 70"/>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71" name="TextBox 71"/>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72" name="TextBox 72"/>
          <p:cNvSpPr txBox="1"/>
          <p:nvPr/>
        </p:nvSpPr>
        <p:spPr>
          <a:xfrm>
            <a:off x="7009467" y="6386258"/>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sp>
        <p:nvSpPr>
          <p:cNvPr id="73" name="Freeform 73"/>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738196" y="2621005"/>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270174" y="5431773"/>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798212" y="7360336"/>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a:off x="6199161" y="1971373"/>
            <a:ext cx="2296518" cy="488035"/>
            <a:chOff x="0" y="0"/>
            <a:chExt cx="604844" cy="128536"/>
          </a:xfrm>
        </p:grpSpPr>
        <p:sp>
          <p:nvSpPr>
            <p:cNvPr id="48" name="Freeform 48"/>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49" name="TextBox 49"/>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0" name="TextBox 60"/>
          <p:cNvSpPr txBox="1"/>
          <p:nvPr/>
        </p:nvSpPr>
        <p:spPr>
          <a:xfrm>
            <a:off x="6354182" y="1988612"/>
            <a:ext cx="19864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B,D | A | J </a:t>
            </a:r>
          </a:p>
        </p:txBody>
      </p:sp>
      <p:grpSp>
        <p:nvGrpSpPr>
          <p:cNvPr id="61" name="Group 61"/>
          <p:cNvGrpSpPr/>
          <p:nvPr/>
        </p:nvGrpSpPr>
        <p:grpSpPr>
          <a:xfrm>
            <a:off x="1400969" y="6482720"/>
            <a:ext cx="2296518" cy="488035"/>
            <a:chOff x="0" y="0"/>
            <a:chExt cx="604844" cy="128536"/>
          </a:xfrm>
        </p:grpSpPr>
        <p:sp>
          <p:nvSpPr>
            <p:cNvPr id="62" name="Freeform 62"/>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1697889" y="6499958"/>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grpSp>
        <p:nvGrpSpPr>
          <p:cNvPr id="65" name="Group 65"/>
          <p:cNvGrpSpPr/>
          <p:nvPr/>
        </p:nvGrpSpPr>
        <p:grpSpPr>
          <a:xfrm>
            <a:off x="1373206" y="5157587"/>
            <a:ext cx="2296518" cy="488035"/>
            <a:chOff x="0" y="0"/>
            <a:chExt cx="604844" cy="128536"/>
          </a:xfrm>
        </p:grpSpPr>
        <p:sp>
          <p:nvSpPr>
            <p:cNvPr id="66" name="Freeform 66"/>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7" name="TextBox 67"/>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8" name="TextBox 68"/>
          <p:cNvSpPr txBox="1"/>
          <p:nvPr/>
        </p:nvSpPr>
        <p:spPr>
          <a:xfrm>
            <a:off x="1681931" y="5174826"/>
            <a:ext cx="167906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 | A | J </a:t>
            </a:r>
          </a:p>
        </p:txBody>
      </p:sp>
      <p:grpSp>
        <p:nvGrpSpPr>
          <p:cNvPr id="69" name="Group 69"/>
          <p:cNvGrpSpPr/>
          <p:nvPr/>
        </p:nvGrpSpPr>
        <p:grpSpPr>
          <a:xfrm>
            <a:off x="221605" y="3211637"/>
            <a:ext cx="3072041" cy="2016027"/>
            <a:chOff x="0" y="0"/>
            <a:chExt cx="812800" cy="533400"/>
          </a:xfrm>
        </p:grpSpPr>
        <p:sp>
          <p:nvSpPr>
            <p:cNvPr id="70" name="Freeform 70"/>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B4E5E4"/>
            </a:solidFill>
          </p:spPr>
          <p:txBody>
            <a:bodyPr/>
            <a:lstStyle/>
            <a:p>
              <a:endParaRPr lang="fr-FR"/>
            </a:p>
          </p:txBody>
        </p:sp>
        <p:sp>
          <p:nvSpPr>
            <p:cNvPr id="71" name="TextBox 71"/>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72" name="TextBox 72"/>
          <p:cNvSpPr txBox="1"/>
          <p:nvPr/>
        </p:nvSpPr>
        <p:spPr>
          <a:xfrm>
            <a:off x="405063" y="3840600"/>
            <a:ext cx="2715688" cy="955627"/>
          </a:xfrm>
          <a:prstGeom prst="rect">
            <a:avLst/>
          </a:prstGeom>
        </p:spPr>
        <p:txBody>
          <a:bodyPr lIns="0" tIns="0" rIns="0" bIns="0" rtlCol="0" anchor="t">
            <a:spAutoFit/>
          </a:bodyPr>
          <a:lstStyle/>
          <a:p>
            <a:pPr algn="ctr">
              <a:lnSpc>
                <a:spcPts val="3858"/>
              </a:lnSpc>
              <a:spcBef>
                <a:spcPct val="0"/>
              </a:spcBef>
            </a:pPr>
            <a:r>
              <a:rPr lang="en-US" sz="2756">
                <a:solidFill>
                  <a:srgbClr val="000000"/>
                </a:solidFill>
                <a:latin typeface="Inter"/>
                <a:ea typeface="Inter"/>
                <a:cs typeface="Inter"/>
                <a:sym typeface="Inter"/>
              </a:rPr>
              <a:t>I broadcasted this message !</a:t>
            </a:r>
          </a:p>
        </p:txBody>
      </p:sp>
      <p:grpSp>
        <p:nvGrpSpPr>
          <p:cNvPr id="73" name="Group 73"/>
          <p:cNvGrpSpPr/>
          <p:nvPr/>
        </p:nvGrpSpPr>
        <p:grpSpPr>
          <a:xfrm>
            <a:off x="6712547" y="6369019"/>
            <a:ext cx="2296518" cy="488035"/>
            <a:chOff x="0" y="0"/>
            <a:chExt cx="604844" cy="128536"/>
          </a:xfrm>
        </p:grpSpPr>
        <p:sp>
          <p:nvSpPr>
            <p:cNvPr id="74" name="Freeform 74"/>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75" name="TextBox 75"/>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76" name="TextBox 76"/>
          <p:cNvSpPr txBox="1"/>
          <p:nvPr/>
        </p:nvSpPr>
        <p:spPr>
          <a:xfrm>
            <a:off x="7009467" y="6386258"/>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sp>
        <p:nvSpPr>
          <p:cNvPr id="77" name="Freeform 7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738196" y="2621005"/>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270174" y="5431773"/>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798212" y="7360336"/>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a:off x="6199161" y="1971373"/>
            <a:ext cx="2296518" cy="488035"/>
            <a:chOff x="0" y="0"/>
            <a:chExt cx="604844" cy="128536"/>
          </a:xfrm>
        </p:grpSpPr>
        <p:sp>
          <p:nvSpPr>
            <p:cNvPr id="48" name="Freeform 48"/>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49" name="TextBox 49"/>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0" name="TextBox 60"/>
          <p:cNvSpPr txBox="1"/>
          <p:nvPr/>
        </p:nvSpPr>
        <p:spPr>
          <a:xfrm>
            <a:off x="6354182" y="1988612"/>
            <a:ext cx="19864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B,D | A | J </a:t>
            </a:r>
          </a:p>
        </p:txBody>
      </p:sp>
      <p:grpSp>
        <p:nvGrpSpPr>
          <p:cNvPr id="61" name="Group 61"/>
          <p:cNvGrpSpPr/>
          <p:nvPr/>
        </p:nvGrpSpPr>
        <p:grpSpPr>
          <a:xfrm>
            <a:off x="1400969" y="6482720"/>
            <a:ext cx="2296518" cy="488035"/>
            <a:chOff x="0" y="0"/>
            <a:chExt cx="604844" cy="128536"/>
          </a:xfrm>
        </p:grpSpPr>
        <p:sp>
          <p:nvSpPr>
            <p:cNvPr id="62" name="Freeform 62"/>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1697889" y="6499958"/>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grpSp>
        <p:nvGrpSpPr>
          <p:cNvPr id="65" name="Group 65"/>
          <p:cNvGrpSpPr/>
          <p:nvPr/>
        </p:nvGrpSpPr>
        <p:grpSpPr>
          <a:xfrm>
            <a:off x="1373206" y="5157587"/>
            <a:ext cx="2296518" cy="488035"/>
            <a:chOff x="0" y="0"/>
            <a:chExt cx="604844" cy="128536"/>
          </a:xfrm>
        </p:grpSpPr>
        <p:sp>
          <p:nvSpPr>
            <p:cNvPr id="66" name="Freeform 66"/>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7" name="TextBox 67"/>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8" name="TextBox 68"/>
          <p:cNvSpPr txBox="1"/>
          <p:nvPr/>
        </p:nvSpPr>
        <p:spPr>
          <a:xfrm>
            <a:off x="1681931" y="5174826"/>
            <a:ext cx="167906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 | A | J </a:t>
            </a:r>
          </a:p>
        </p:txBody>
      </p:sp>
      <p:grpSp>
        <p:nvGrpSpPr>
          <p:cNvPr id="69" name="Group 69"/>
          <p:cNvGrpSpPr/>
          <p:nvPr/>
        </p:nvGrpSpPr>
        <p:grpSpPr>
          <a:xfrm>
            <a:off x="221605" y="3211637"/>
            <a:ext cx="3072041" cy="2016027"/>
            <a:chOff x="0" y="0"/>
            <a:chExt cx="812800" cy="533400"/>
          </a:xfrm>
        </p:grpSpPr>
        <p:sp>
          <p:nvSpPr>
            <p:cNvPr id="70" name="Freeform 70"/>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B4E5E4"/>
            </a:solidFill>
          </p:spPr>
          <p:txBody>
            <a:bodyPr/>
            <a:lstStyle/>
            <a:p>
              <a:endParaRPr lang="fr-FR"/>
            </a:p>
          </p:txBody>
        </p:sp>
        <p:sp>
          <p:nvSpPr>
            <p:cNvPr id="71" name="TextBox 71"/>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72" name="TextBox 72"/>
          <p:cNvSpPr txBox="1"/>
          <p:nvPr/>
        </p:nvSpPr>
        <p:spPr>
          <a:xfrm>
            <a:off x="405063" y="3987614"/>
            <a:ext cx="2715688" cy="471384"/>
          </a:xfrm>
          <a:prstGeom prst="rect">
            <a:avLst/>
          </a:prstGeom>
        </p:spPr>
        <p:txBody>
          <a:bodyPr lIns="0" tIns="0" rIns="0" bIns="0" rtlCol="0" anchor="t">
            <a:spAutoFit/>
          </a:bodyPr>
          <a:lstStyle/>
          <a:p>
            <a:pPr algn="ctr">
              <a:lnSpc>
                <a:spcPts val="3858"/>
              </a:lnSpc>
              <a:spcBef>
                <a:spcPct val="0"/>
              </a:spcBef>
            </a:pPr>
            <a:r>
              <a:rPr lang="en-US" sz="2756">
                <a:solidFill>
                  <a:srgbClr val="000000"/>
                </a:solidFill>
                <a:latin typeface="Inter"/>
                <a:ea typeface="Inter"/>
                <a:cs typeface="Inter"/>
                <a:sym typeface="Inter"/>
              </a:rPr>
              <a:t>Drop it !</a:t>
            </a:r>
          </a:p>
        </p:txBody>
      </p:sp>
      <p:grpSp>
        <p:nvGrpSpPr>
          <p:cNvPr id="73" name="Group 73"/>
          <p:cNvGrpSpPr/>
          <p:nvPr/>
        </p:nvGrpSpPr>
        <p:grpSpPr>
          <a:xfrm>
            <a:off x="6712547" y="6369019"/>
            <a:ext cx="2296518" cy="488035"/>
            <a:chOff x="0" y="0"/>
            <a:chExt cx="604844" cy="128536"/>
          </a:xfrm>
        </p:grpSpPr>
        <p:sp>
          <p:nvSpPr>
            <p:cNvPr id="74" name="Freeform 74"/>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75" name="TextBox 75"/>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76" name="TextBox 76"/>
          <p:cNvSpPr txBox="1"/>
          <p:nvPr/>
        </p:nvSpPr>
        <p:spPr>
          <a:xfrm>
            <a:off x="7009467" y="6386258"/>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sp>
        <p:nvSpPr>
          <p:cNvPr id="77" name="Freeform 7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738196" y="2621005"/>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270174" y="5431773"/>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798212" y="7360336"/>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a:off x="6199161" y="1971373"/>
            <a:ext cx="2296518" cy="488035"/>
            <a:chOff x="0" y="0"/>
            <a:chExt cx="604844" cy="128536"/>
          </a:xfrm>
        </p:grpSpPr>
        <p:sp>
          <p:nvSpPr>
            <p:cNvPr id="48" name="Freeform 48"/>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49" name="TextBox 49"/>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574" y="2178531"/>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0" name="TextBox 60"/>
          <p:cNvSpPr txBox="1"/>
          <p:nvPr/>
        </p:nvSpPr>
        <p:spPr>
          <a:xfrm>
            <a:off x="6354182" y="1988612"/>
            <a:ext cx="19864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B,D | A | J </a:t>
            </a:r>
          </a:p>
        </p:txBody>
      </p:sp>
      <p:grpSp>
        <p:nvGrpSpPr>
          <p:cNvPr id="61" name="Group 61"/>
          <p:cNvGrpSpPr/>
          <p:nvPr/>
        </p:nvGrpSpPr>
        <p:grpSpPr>
          <a:xfrm>
            <a:off x="6712547" y="6369019"/>
            <a:ext cx="2296518" cy="488035"/>
            <a:chOff x="0" y="0"/>
            <a:chExt cx="604844" cy="128536"/>
          </a:xfrm>
        </p:grpSpPr>
        <p:sp>
          <p:nvSpPr>
            <p:cNvPr id="62" name="Freeform 62"/>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7009467" y="6386258"/>
            <a:ext cx="1702678"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A | J </a:t>
            </a:r>
          </a:p>
        </p:txBody>
      </p:sp>
      <p:sp>
        <p:nvSpPr>
          <p:cNvPr id="65" name="Freeform 65"/>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7259300" cy="1028700"/>
            <a:chOff x="0" y="0"/>
            <a:chExt cx="13636978" cy="812800"/>
          </a:xfrm>
        </p:grpSpPr>
        <p:sp>
          <p:nvSpPr>
            <p:cNvPr id="3" name="Freeform 3"/>
            <p:cNvSpPr/>
            <p:nvPr/>
          </p:nvSpPr>
          <p:spPr>
            <a:xfrm>
              <a:off x="0" y="0"/>
              <a:ext cx="13636978" cy="812800"/>
            </a:xfrm>
            <a:custGeom>
              <a:avLst/>
              <a:gdLst/>
              <a:ahLst/>
              <a:cxnLst/>
              <a:rect l="l" t="t" r="r" b="b"/>
              <a:pathLst>
                <a:path w="13636978" h="812800">
                  <a:moveTo>
                    <a:pt x="0" y="0"/>
                  </a:moveTo>
                  <a:lnTo>
                    <a:pt x="13636978" y="0"/>
                  </a:lnTo>
                  <a:lnTo>
                    <a:pt x="13636978" y="812800"/>
                  </a:lnTo>
                  <a:lnTo>
                    <a:pt x="0" y="812800"/>
                  </a:lnTo>
                  <a:close/>
                </a:path>
              </a:pathLst>
            </a:custGeom>
            <a:solidFill>
              <a:srgbClr val="E8ECEC"/>
            </a:solidFill>
          </p:spPr>
          <p:txBody>
            <a:bodyPr/>
            <a:lstStyle/>
            <a:p>
              <a:endParaRPr lang="fr-FR"/>
            </a:p>
          </p:txBody>
        </p:sp>
        <p:sp>
          <p:nvSpPr>
            <p:cNvPr id="4" name="TextBox 4"/>
            <p:cNvSpPr txBox="1"/>
            <p:nvPr/>
          </p:nvSpPr>
          <p:spPr>
            <a:xfrm>
              <a:off x="0" y="-38100"/>
              <a:ext cx="13636978"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694792" cy="10287000"/>
            <a:chOff x="0" y="0"/>
            <a:chExt cx="446365" cy="2709333"/>
          </a:xfrm>
        </p:grpSpPr>
        <p:sp>
          <p:nvSpPr>
            <p:cNvPr id="6" name="Freeform 6"/>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7" name="TextBox 7"/>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1028700" cy="3177813"/>
            <a:chOff x="0" y="0"/>
            <a:chExt cx="812800" cy="2510865"/>
          </a:xfrm>
        </p:grpSpPr>
        <p:sp>
          <p:nvSpPr>
            <p:cNvPr id="9" name="Freeform 9"/>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0" name="TextBox 10"/>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028700" cy="2650849"/>
            <a:chOff x="0" y="0"/>
            <a:chExt cx="812800" cy="2094498"/>
          </a:xfrm>
        </p:grpSpPr>
        <p:sp>
          <p:nvSpPr>
            <p:cNvPr id="12" name="Freeform 12"/>
            <p:cNvSpPr/>
            <p:nvPr/>
          </p:nvSpPr>
          <p:spPr>
            <a:xfrm>
              <a:off x="0" y="0"/>
              <a:ext cx="812800" cy="2094498"/>
            </a:xfrm>
            <a:custGeom>
              <a:avLst/>
              <a:gdLst/>
              <a:ahLst/>
              <a:cxnLst/>
              <a:rect l="l" t="t" r="r" b="b"/>
              <a:pathLst>
                <a:path w="812800" h="2094498">
                  <a:moveTo>
                    <a:pt x="0" y="0"/>
                  </a:moveTo>
                  <a:lnTo>
                    <a:pt x="812800" y="0"/>
                  </a:lnTo>
                  <a:lnTo>
                    <a:pt x="812800" y="2094498"/>
                  </a:lnTo>
                  <a:lnTo>
                    <a:pt x="0" y="2094498"/>
                  </a:lnTo>
                  <a:close/>
                </a:path>
              </a:pathLst>
            </a:custGeom>
            <a:solidFill>
              <a:srgbClr val="1891C8"/>
            </a:solidFill>
          </p:spPr>
          <p:txBody>
            <a:bodyPr/>
            <a:lstStyle/>
            <a:p>
              <a:endParaRPr lang="fr-FR"/>
            </a:p>
          </p:txBody>
        </p:sp>
        <p:sp>
          <p:nvSpPr>
            <p:cNvPr id="13" name="TextBox 13"/>
            <p:cNvSpPr txBox="1"/>
            <p:nvPr/>
          </p:nvSpPr>
          <p:spPr>
            <a:xfrm>
              <a:off x="0" y="-38100"/>
              <a:ext cx="812800" cy="21325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895600" y="3352933"/>
            <a:ext cx="2747266" cy="3188394"/>
            <a:chOff x="0" y="-46038"/>
            <a:chExt cx="812800" cy="943311"/>
          </a:xfrm>
        </p:grpSpPr>
        <p:sp>
          <p:nvSpPr>
            <p:cNvPr id="15" name="Freeform 15"/>
            <p:cNvSpPr/>
            <p:nvPr/>
          </p:nvSpPr>
          <p:spPr>
            <a:xfrm>
              <a:off x="0" y="0"/>
              <a:ext cx="812800" cy="851236"/>
            </a:xfrm>
            <a:custGeom>
              <a:avLst/>
              <a:gdLst/>
              <a:ahLst/>
              <a:cxnLst/>
              <a:rect l="l" t="t" r="r" b="b"/>
              <a:pathLst>
                <a:path w="812800" h="851236">
                  <a:moveTo>
                    <a:pt x="652780" y="0"/>
                  </a:moveTo>
                  <a:lnTo>
                    <a:pt x="160020" y="0"/>
                  </a:lnTo>
                  <a:lnTo>
                    <a:pt x="0" y="160020"/>
                  </a:lnTo>
                  <a:lnTo>
                    <a:pt x="0" y="691216"/>
                  </a:lnTo>
                  <a:lnTo>
                    <a:pt x="160020" y="851236"/>
                  </a:lnTo>
                  <a:lnTo>
                    <a:pt x="652780" y="851236"/>
                  </a:lnTo>
                  <a:lnTo>
                    <a:pt x="812800" y="691216"/>
                  </a:lnTo>
                  <a:lnTo>
                    <a:pt x="812800" y="160020"/>
                  </a:lnTo>
                  <a:lnTo>
                    <a:pt x="652780" y="0"/>
                  </a:lnTo>
                  <a:close/>
                </a:path>
              </a:pathLst>
            </a:custGeom>
            <a:solidFill>
              <a:srgbClr val="1891C8"/>
            </a:solidFill>
          </p:spPr>
          <p:txBody>
            <a:bodyPr/>
            <a:lstStyle/>
            <a:p>
              <a:endParaRPr lang="fr-FR"/>
            </a:p>
          </p:txBody>
        </p:sp>
        <p:sp>
          <p:nvSpPr>
            <p:cNvPr id="16" name="TextBox 16"/>
            <p:cNvSpPr txBox="1"/>
            <p:nvPr/>
          </p:nvSpPr>
          <p:spPr>
            <a:xfrm>
              <a:off x="63500" y="-46038"/>
              <a:ext cx="685800" cy="943311"/>
            </a:xfrm>
            <a:prstGeom prst="rect">
              <a:avLst/>
            </a:prstGeom>
          </p:spPr>
          <p:txBody>
            <a:bodyPr lIns="44470" tIns="44470" rIns="44470" bIns="44470" rtlCol="0" anchor="ctr"/>
            <a:lstStyle/>
            <a:p>
              <a:pPr algn="ctr">
                <a:lnSpc>
                  <a:spcPts val="15958"/>
                </a:lnSpc>
              </a:pPr>
              <a:r>
                <a:rPr lang="en-US" sz="11398" b="1" dirty="0">
                  <a:solidFill>
                    <a:srgbClr val="FFFFFF"/>
                  </a:solidFill>
                  <a:latin typeface="Garet Bold"/>
                  <a:ea typeface="Garet Bold"/>
                  <a:cs typeface="Garet Bold"/>
                  <a:sym typeface="Garet Bold"/>
                </a:rPr>
                <a:t>01</a:t>
              </a:r>
            </a:p>
          </p:txBody>
        </p:sp>
      </p:grpSp>
      <p:sp>
        <p:nvSpPr>
          <p:cNvPr id="17" name="TextBox 17"/>
          <p:cNvSpPr txBox="1"/>
          <p:nvPr/>
        </p:nvSpPr>
        <p:spPr>
          <a:xfrm>
            <a:off x="6351783" y="3913368"/>
            <a:ext cx="9884446" cy="2465542"/>
          </a:xfrm>
          <a:prstGeom prst="rect">
            <a:avLst/>
          </a:prstGeom>
        </p:spPr>
        <p:txBody>
          <a:bodyPr lIns="0" tIns="0" rIns="0" bIns="0" rtlCol="0" anchor="t">
            <a:spAutoFit/>
          </a:bodyPr>
          <a:lstStyle/>
          <a:p>
            <a:pPr algn="ctr">
              <a:lnSpc>
                <a:spcPts val="19907"/>
              </a:lnSpc>
            </a:pPr>
            <a:r>
              <a:rPr lang="en-US" sz="14219" dirty="0">
                <a:solidFill>
                  <a:srgbClr val="000000"/>
                </a:solidFill>
                <a:latin typeface="Neirizi"/>
                <a:ea typeface="Neirizi"/>
                <a:cs typeface="Neirizi"/>
                <a:sym typeface="Neirizi"/>
              </a:rPr>
              <a:t>Introduction</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7869569" y="6514145"/>
            <a:ext cx="2296518" cy="488035"/>
            <a:chOff x="0" y="0"/>
            <a:chExt cx="604844" cy="128536"/>
          </a:xfrm>
        </p:grpSpPr>
        <p:sp>
          <p:nvSpPr>
            <p:cNvPr id="58" name="Freeform 58"/>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59" name="TextBox 59"/>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0" name="TextBox 60"/>
          <p:cNvSpPr txBox="1"/>
          <p:nvPr/>
        </p:nvSpPr>
        <p:spPr>
          <a:xfrm>
            <a:off x="7944801" y="6531383"/>
            <a:ext cx="2146055"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E | A | J </a:t>
            </a:r>
          </a:p>
        </p:txBody>
      </p:sp>
      <p:grpSp>
        <p:nvGrpSpPr>
          <p:cNvPr id="61" name="Group 61"/>
          <p:cNvGrpSpPr/>
          <p:nvPr/>
        </p:nvGrpSpPr>
        <p:grpSpPr>
          <a:xfrm>
            <a:off x="8851372" y="1633235"/>
            <a:ext cx="2841545" cy="488035"/>
            <a:chOff x="0" y="0"/>
            <a:chExt cx="748390" cy="128536"/>
          </a:xfrm>
        </p:grpSpPr>
        <p:sp>
          <p:nvSpPr>
            <p:cNvPr id="62" name="Freeform 62"/>
            <p:cNvSpPr/>
            <p:nvPr/>
          </p:nvSpPr>
          <p:spPr>
            <a:xfrm>
              <a:off x="0" y="0"/>
              <a:ext cx="748390" cy="128536"/>
            </a:xfrm>
            <a:custGeom>
              <a:avLst/>
              <a:gdLst/>
              <a:ahLst/>
              <a:cxnLst/>
              <a:rect l="l" t="t" r="r" b="b"/>
              <a:pathLst>
                <a:path w="748390" h="128536">
                  <a:moveTo>
                    <a:pt x="43593" y="0"/>
                  </a:moveTo>
                  <a:lnTo>
                    <a:pt x="704798" y="0"/>
                  </a:lnTo>
                  <a:cubicBezTo>
                    <a:pt x="716359" y="0"/>
                    <a:pt x="727447" y="4593"/>
                    <a:pt x="735622" y="12768"/>
                  </a:cubicBezTo>
                  <a:cubicBezTo>
                    <a:pt x="743798" y="20943"/>
                    <a:pt x="748390" y="32031"/>
                    <a:pt x="748390" y="43593"/>
                  </a:cubicBezTo>
                  <a:lnTo>
                    <a:pt x="748390" y="84943"/>
                  </a:lnTo>
                  <a:cubicBezTo>
                    <a:pt x="748390" y="96505"/>
                    <a:pt x="743798" y="107593"/>
                    <a:pt x="735622" y="115768"/>
                  </a:cubicBezTo>
                  <a:cubicBezTo>
                    <a:pt x="727447" y="123943"/>
                    <a:pt x="716359" y="128536"/>
                    <a:pt x="704798" y="128536"/>
                  </a:cubicBezTo>
                  <a:lnTo>
                    <a:pt x="43593" y="128536"/>
                  </a:lnTo>
                  <a:cubicBezTo>
                    <a:pt x="32031" y="128536"/>
                    <a:pt x="20943" y="123943"/>
                    <a:pt x="12768" y="115768"/>
                  </a:cubicBezTo>
                  <a:cubicBezTo>
                    <a:pt x="4593" y="107593"/>
                    <a:pt x="0" y="96505"/>
                    <a:pt x="0" y="84943"/>
                  </a:cubicBezTo>
                  <a:lnTo>
                    <a:pt x="0" y="43593"/>
                  </a:lnTo>
                  <a:cubicBezTo>
                    <a:pt x="0" y="32031"/>
                    <a:pt x="4593" y="20943"/>
                    <a:pt x="12768" y="12768"/>
                  </a:cubicBezTo>
                  <a:cubicBezTo>
                    <a:pt x="20943" y="4593"/>
                    <a:pt x="32031" y="0"/>
                    <a:pt x="43593"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748390"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9011753" y="1650473"/>
            <a:ext cx="2561012"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B, D , G | A | J </a:t>
            </a:r>
          </a:p>
        </p:txBody>
      </p:sp>
      <p:sp>
        <p:nvSpPr>
          <p:cNvPr id="65" name="Freeform 65"/>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10040095" y="5193240"/>
            <a:ext cx="2296518" cy="488035"/>
            <a:chOff x="0" y="0"/>
            <a:chExt cx="604844" cy="128536"/>
          </a:xfrm>
        </p:grpSpPr>
        <p:sp>
          <p:nvSpPr>
            <p:cNvPr id="58" name="Freeform 58"/>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59" name="TextBox 59"/>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0" name="TextBox 60"/>
          <p:cNvSpPr txBox="1"/>
          <p:nvPr/>
        </p:nvSpPr>
        <p:spPr>
          <a:xfrm>
            <a:off x="10104104" y="5210479"/>
            <a:ext cx="2168500" cy="414681"/>
          </a:xfrm>
          <a:prstGeom prst="rect">
            <a:avLst/>
          </a:prstGeom>
        </p:spPr>
        <p:txBody>
          <a:bodyPr lIns="0" tIns="0" rIns="0" bIns="0" rtlCol="0" anchor="t">
            <a:spAutoFit/>
          </a:bodyPr>
          <a:lstStyle/>
          <a:p>
            <a:pPr algn="ctr">
              <a:lnSpc>
                <a:spcPts val="3393"/>
              </a:lnSpc>
              <a:spcBef>
                <a:spcPct val="0"/>
              </a:spcBef>
            </a:pPr>
            <a:r>
              <a:rPr lang="en-US" sz="2423" b="1">
                <a:solidFill>
                  <a:srgbClr val="000000"/>
                </a:solidFill>
                <a:latin typeface="Inter Bold"/>
                <a:ea typeface="Inter Bold"/>
                <a:cs typeface="Inter Bold"/>
                <a:sym typeface="Inter Bold"/>
              </a:rPr>
              <a:t>3</a:t>
            </a:r>
            <a:r>
              <a:rPr lang="en-US" sz="2423">
                <a:solidFill>
                  <a:srgbClr val="000000"/>
                </a:solidFill>
                <a:latin typeface="Inter"/>
                <a:ea typeface="Inter"/>
                <a:cs typeface="Inter"/>
                <a:sym typeface="Inter"/>
              </a:rPr>
              <a:t> | C , E |</a:t>
            </a:r>
            <a:r>
              <a:rPr lang="en-US" sz="2423" b="1">
                <a:solidFill>
                  <a:srgbClr val="000000"/>
                </a:solidFill>
                <a:latin typeface="Inter Bold"/>
                <a:ea typeface="Inter Bold"/>
                <a:cs typeface="Inter Bold"/>
                <a:sym typeface="Inter Bold"/>
              </a:rPr>
              <a:t> A</a:t>
            </a:r>
            <a:r>
              <a:rPr lang="en-US" sz="2423">
                <a:solidFill>
                  <a:srgbClr val="000000"/>
                </a:solidFill>
                <a:latin typeface="Inter"/>
                <a:ea typeface="Inter"/>
                <a:cs typeface="Inter"/>
                <a:sym typeface="Inter"/>
              </a:rPr>
              <a:t> | </a:t>
            </a:r>
            <a:r>
              <a:rPr lang="en-US" sz="2423" b="1">
                <a:solidFill>
                  <a:srgbClr val="000000"/>
                </a:solidFill>
                <a:latin typeface="Inter Bold"/>
                <a:ea typeface="Inter Bold"/>
                <a:cs typeface="Inter Bold"/>
                <a:sym typeface="Inter Bold"/>
              </a:rPr>
              <a:t>J</a:t>
            </a:r>
            <a:r>
              <a:rPr lang="en-US" sz="2423">
                <a:solidFill>
                  <a:srgbClr val="000000"/>
                </a:solidFill>
                <a:latin typeface="Inter"/>
                <a:ea typeface="Inter"/>
                <a:cs typeface="Inter"/>
                <a:sym typeface="Inter"/>
              </a:rPr>
              <a:t> </a:t>
            </a:r>
          </a:p>
        </p:txBody>
      </p:sp>
      <p:grpSp>
        <p:nvGrpSpPr>
          <p:cNvPr id="61" name="Group 61"/>
          <p:cNvGrpSpPr/>
          <p:nvPr/>
        </p:nvGrpSpPr>
        <p:grpSpPr>
          <a:xfrm>
            <a:off x="9893650" y="4333751"/>
            <a:ext cx="2841545" cy="488035"/>
            <a:chOff x="0" y="0"/>
            <a:chExt cx="748390" cy="128536"/>
          </a:xfrm>
        </p:grpSpPr>
        <p:sp>
          <p:nvSpPr>
            <p:cNvPr id="62" name="Freeform 62"/>
            <p:cNvSpPr/>
            <p:nvPr/>
          </p:nvSpPr>
          <p:spPr>
            <a:xfrm>
              <a:off x="0" y="0"/>
              <a:ext cx="748390" cy="128536"/>
            </a:xfrm>
            <a:custGeom>
              <a:avLst/>
              <a:gdLst/>
              <a:ahLst/>
              <a:cxnLst/>
              <a:rect l="l" t="t" r="r" b="b"/>
              <a:pathLst>
                <a:path w="748390" h="128536">
                  <a:moveTo>
                    <a:pt x="43593" y="0"/>
                  </a:moveTo>
                  <a:lnTo>
                    <a:pt x="704798" y="0"/>
                  </a:lnTo>
                  <a:cubicBezTo>
                    <a:pt x="716359" y="0"/>
                    <a:pt x="727447" y="4593"/>
                    <a:pt x="735622" y="12768"/>
                  </a:cubicBezTo>
                  <a:cubicBezTo>
                    <a:pt x="743798" y="20943"/>
                    <a:pt x="748390" y="32031"/>
                    <a:pt x="748390" y="43593"/>
                  </a:cubicBezTo>
                  <a:lnTo>
                    <a:pt x="748390" y="84943"/>
                  </a:lnTo>
                  <a:cubicBezTo>
                    <a:pt x="748390" y="96505"/>
                    <a:pt x="743798" y="107593"/>
                    <a:pt x="735622" y="115768"/>
                  </a:cubicBezTo>
                  <a:cubicBezTo>
                    <a:pt x="727447" y="123943"/>
                    <a:pt x="716359" y="128536"/>
                    <a:pt x="704798" y="128536"/>
                  </a:cubicBezTo>
                  <a:lnTo>
                    <a:pt x="43593" y="128536"/>
                  </a:lnTo>
                  <a:cubicBezTo>
                    <a:pt x="32031" y="128536"/>
                    <a:pt x="20943" y="123943"/>
                    <a:pt x="12768" y="115768"/>
                  </a:cubicBezTo>
                  <a:cubicBezTo>
                    <a:pt x="4593" y="107593"/>
                    <a:pt x="0" y="96505"/>
                    <a:pt x="0" y="84943"/>
                  </a:cubicBezTo>
                  <a:lnTo>
                    <a:pt x="0" y="43593"/>
                  </a:lnTo>
                  <a:cubicBezTo>
                    <a:pt x="0" y="32031"/>
                    <a:pt x="4593" y="20943"/>
                    <a:pt x="12768" y="12768"/>
                  </a:cubicBezTo>
                  <a:cubicBezTo>
                    <a:pt x="20943" y="4593"/>
                    <a:pt x="32031" y="0"/>
                    <a:pt x="43593"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748390"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10050411" y="4350989"/>
            <a:ext cx="2568253" cy="414681"/>
          </a:xfrm>
          <a:prstGeom prst="rect">
            <a:avLst/>
          </a:prstGeom>
        </p:spPr>
        <p:txBody>
          <a:bodyPr lIns="0" tIns="0" rIns="0" bIns="0" rtlCol="0" anchor="t">
            <a:spAutoFit/>
          </a:bodyPr>
          <a:lstStyle/>
          <a:p>
            <a:pPr algn="ctr">
              <a:lnSpc>
                <a:spcPts val="3393"/>
              </a:lnSpc>
              <a:spcBef>
                <a:spcPct val="0"/>
              </a:spcBef>
            </a:pPr>
            <a:r>
              <a:rPr lang="en-US" sz="2423" b="1">
                <a:solidFill>
                  <a:srgbClr val="000000"/>
                </a:solidFill>
                <a:latin typeface="Inter Bold"/>
                <a:ea typeface="Inter Bold"/>
                <a:cs typeface="Inter Bold"/>
                <a:sym typeface="Inter Bold"/>
              </a:rPr>
              <a:t>3</a:t>
            </a:r>
            <a:r>
              <a:rPr lang="en-US" sz="2423">
                <a:solidFill>
                  <a:srgbClr val="000000"/>
                </a:solidFill>
                <a:latin typeface="Inter"/>
                <a:ea typeface="Inter"/>
                <a:cs typeface="Inter"/>
                <a:sym typeface="Inter"/>
              </a:rPr>
              <a:t> | B, D , G |</a:t>
            </a:r>
            <a:r>
              <a:rPr lang="en-US" sz="2423" b="1">
                <a:solidFill>
                  <a:srgbClr val="000000"/>
                </a:solidFill>
                <a:latin typeface="Inter Bold"/>
                <a:ea typeface="Inter Bold"/>
                <a:cs typeface="Inter Bold"/>
                <a:sym typeface="Inter Bold"/>
              </a:rPr>
              <a:t> A</a:t>
            </a:r>
            <a:r>
              <a:rPr lang="en-US" sz="2423">
                <a:solidFill>
                  <a:srgbClr val="000000"/>
                </a:solidFill>
                <a:latin typeface="Inter"/>
                <a:ea typeface="Inter"/>
                <a:cs typeface="Inter"/>
                <a:sym typeface="Inter"/>
              </a:rPr>
              <a:t> | </a:t>
            </a:r>
            <a:r>
              <a:rPr lang="en-US" sz="2423" b="1">
                <a:solidFill>
                  <a:srgbClr val="000000"/>
                </a:solidFill>
                <a:latin typeface="Inter Bold"/>
                <a:ea typeface="Inter Bold"/>
                <a:cs typeface="Inter Bold"/>
                <a:sym typeface="Inter Bold"/>
              </a:rPr>
              <a:t>J </a:t>
            </a:r>
          </a:p>
        </p:txBody>
      </p:sp>
      <p:grpSp>
        <p:nvGrpSpPr>
          <p:cNvPr id="65" name="Group 65"/>
          <p:cNvGrpSpPr/>
          <p:nvPr/>
        </p:nvGrpSpPr>
        <p:grpSpPr>
          <a:xfrm>
            <a:off x="9608460" y="8226225"/>
            <a:ext cx="2296518" cy="488035"/>
            <a:chOff x="0" y="0"/>
            <a:chExt cx="604844" cy="128536"/>
          </a:xfrm>
        </p:grpSpPr>
        <p:sp>
          <p:nvSpPr>
            <p:cNvPr id="66" name="Freeform 66"/>
            <p:cNvSpPr/>
            <p:nvPr/>
          </p:nvSpPr>
          <p:spPr>
            <a:xfrm>
              <a:off x="0" y="0"/>
              <a:ext cx="604844" cy="128536"/>
            </a:xfrm>
            <a:custGeom>
              <a:avLst/>
              <a:gdLst/>
              <a:ahLst/>
              <a:cxnLst/>
              <a:rect l="l" t="t" r="r" b="b"/>
              <a:pathLst>
                <a:path w="604844" h="128536">
                  <a:moveTo>
                    <a:pt x="53938" y="0"/>
                  </a:moveTo>
                  <a:lnTo>
                    <a:pt x="550906" y="0"/>
                  </a:lnTo>
                  <a:cubicBezTo>
                    <a:pt x="580695" y="0"/>
                    <a:pt x="604844" y="24149"/>
                    <a:pt x="604844" y="53938"/>
                  </a:cubicBezTo>
                  <a:lnTo>
                    <a:pt x="604844" y="74598"/>
                  </a:lnTo>
                  <a:cubicBezTo>
                    <a:pt x="604844" y="88903"/>
                    <a:pt x="599162" y="102622"/>
                    <a:pt x="589046" y="112738"/>
                  </a:cubicBezTo>
                  <a:cubicBezTo>
                    <a:pt x="578931" y="122853"/>
                    <a:pt x="565211" y="128536"/>
                    <a:pt x="550906" y="128536"/>
                  </a:cubicBezTo>
                  <a:lnTo>
                    <a:pt x="53938" y="128536"/>
                  </a:lnTo>
                  <a:cubicBezTo>
                    <a:pt x="24149" y="128536"/>
                    <a:pt x="0" y="104387"/>
                    <a:pt x="0" y="74598"/>
                  </a:cubicBezTo>
                  <a:lnTo>
                    <a:pt x="0" y="53938"/>
                  </a:lnTo>
                  <a:cubicBezTo>
                    <a:pt x="0" y="24149"/>
                    <a:pt x="24149" y="0"/>
                    <a:pt x="53938" y="0"/>
                  </a:cubicBezTo>
                  <a:close/>
                </a:path>
              </a:pathLst>
            </a:custGeom>
            <a:solidFill>
              <a:srgbClr val="F6F6F6"/>
            </a:solidFill>
            <a:ln w="19050" cap="sq">
              <a:solidFill>
                <a:srgbClr val="000000"/>
              </a:solidFill>
              <a:prstDash val="solid"/>
              <a:miter/>
            </a:ln>
          </p:spPr>
          <p:txBody>
            <a:bodyPr/>
            <a:lstStyle/>
            <a:p>
              <a:endParaRPr lang="fr-FR"/>
            </a:p>
          </p:txBody>
        </p:sp>
        <p:sp>
          <p:nvSpPr>
            <p:cNvPr id="67" name="TextBox 67"/>
            <p:cNvSpPr txBox="1"/>
            <p:nvPr/>
          </p:nvSpPr>
          <p:spPr>
            <a:xfrm>
              <a:off x="0" y="-38100"/>
              <a:ext cx="604844" cy="166636"/>
            </a:xfrm>
            <a:prstGeom prst="rect">
              <a:avLst/>
            </a:prstGeom>
          </p:spPr>
          <p:txBody>
            <a:bodyPr lIns="50800" tIns="50800" rIns="50800" bIns="50800" rtlCol="0" anchor="ctr"/>
            <a:lstStyle/>
            <a:p>
              <a:pPr algn="ctr">
                <a:lnSpc>
                  <a:spcPts val="2659"/>
                </a:lnSpc>
              </a:pPr>
              <a:endParaRPr/>
            </a:p>
          </p:txBody>
        </p:sp>
      </p:grpSp>
      <p:sp>
        <p:nvSpPr>
          <p:cNvPr id="68" name="TextBox 68"/>
          <p:cNvSpPr txBox="1"/>
          <p:nvPr/>
        </p:nvSpPr>
        <p:spPr>
          <a:xfrm>
            <a:off x="9683692" y="8243464"/>
            <a:ext cx="2146055"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E | A | J </a:t>
            </a:r>
          </a:p>
        </p:txBody>
      </p:sp>
      <p:grpSp>
        <p:nvGrpSpPr>
          <p:cNvPr id="69" name="Group 69"/>
          <p:cNvGrpSpPr/>
          <p:nvPr/>
        </p:nvGrpSpPr>
        <p:grpSpPr>
          <a:xfrm>
            <a:off x="11481870" y="1877252"/>
            <a:ext cx="3817715" cy="2019018"/>
            <a:chOff x="0" y="0"/>
            <a:chExt cx="917482" cy="485215"/>
          </a:xfrm>
        </p:grpSpPr>
        <p:sp>
          <p:nvSpPr>
            <p:cNvPr id="70" name="Freeform 70"/>
            <p:cNvSpPr/>
            <p:nvPr/>
          </p:nvSpPr>
          <p:spPr>
            <a:xfrm>
              <a:off x="0" y="0"/>
              <a:ext cx="932671" cy="489453"/>
            </a:xfrm>
            <a:custGeom>
              <a:avLst/>
              <a:gdLst/>
              <a:ahLst/>
              <a:cxnLst/>
              <a:rect l="l" t="t" r="r" b="b"/>
              <a:pathLst>
                <a:path w="932671" h="489453">
                  <a:moveTo>
                    <a:pt x="520926" y="0"/>
                  </a:moveTo>
                  <a:cubicBezTo>
                    <a:pt x="530990" y="0"/>
                    <a:pt x="541114" y="0"/>
                    <a:pt x="551157" y="0"/>
                  </a:cubicBezTo>
                  <a:cubicBezTo>
                    <a:pt x="631232" y="8104"/>
                    <a:pt x="681275" y="35081"/>
                    <a:pt x="704069" y="79222"/>
                  </a:cubicBezTo>
                  <a:cubicBezTo>
                    <a:pt x="837567" y="73336"/>
                    <a:pt x="932671" y="156802"/>
                    <a:pt x="875476" y="238720"/>
                  </a:cubicBezTo>
                  <a:cubicBezTo>
                    <a:pt x="895146" y="255934"/>
                    <a:pt x="911556" y="275189"/>
                    <a:pt x="917482" y="301032"/>
                  </a:cubicBezTo>
                  <a:cubicBezTo>
                    <a:pt x="917482" y="308435"/>
                    <a:pt x="917482" y="315821"/>
                    <a:pt x="917482" y="323223"/>
                  </a:cubicBezTo>
                  <a:cubicBezTo>
                    <a:pt x="899821" y="388997"/>
                    <a:pt x="823823" y="433443"/>
                    <a:pt x="699055" y="421478"/>
                  </a:cubicBezTo>
                  <a:cubicBezTo>
                    <a:pt x="666954" y="455250"/>
                    <a:pt x="609832" y="489453"/>
                    <a:pt x="520945" y="484858"/>
                  </a:cubicBezTo>
                  <a:cubicBezTo>
                    <a:pt x="475001" y="482641"/>
                    <a:pt x="443038" y="469799"/>
                    <a:pt x="415053" y="454197"/>
                  </a:cubicBezTo>
                  <a:cubicBezTo>
                    <a:pt x="385578" y="467166"/>
                    <a:pt x="353655" y="477344"/>
                    <a:pt x="307531" y="477456"/>
                  </a:cubicBezTo>
                  <a:cubicBezTo>
                    <a:pt x="200824" y="477648"/>
                    <a:pt x="129441" y="427684"/>
                    <a:pt x="127710" y="359149"/>
                  </a:cubicBezTo>
                  <a:cubicBezTo>
                    <a:pt x="59112" y="343116"/>
                    <a:pt x="12650" y="313189"/>
                    <a:pt x="0" y="261979"/>
                  </a:cubicBezTo>
                  <a:cubicBezTo>
                    <a:pt x="0" y="254577"/>
                    <a:pt x="0" y="247159"/>
                    <a:pt x="0" y="239789"/>
                  </a:cubicBezTo>
                  <a:cubicBezTo>
                    <a:pt x="13962" y="189043"/>
                    <a:pt x="57898" y="157168"/>
                    <a:pt x="131052" y="143656"/>
                  </a:cubicBezTo>
                  <a:cubicBezTo>
                    <a:pt x="126656" y="58053"/>
                    <a:pt x="272984" y="4563"/>
                    <a:pt x="393196" y="42275"/>
                  </a:cubicBezTo>
                  <a:cubicBezTo>
                    <a:pt x="421817" y="23626"/>
                    <a:pt x="462311" y="3286"/>
                    <a:pt x="520926" y="0"/>
                  </a:cubicBezTo>
                  <a:close/>
                </a:path>
              </a:pathLst>
            </a:custGeom>
            <a:solidFill>
              <a:srgbClr val="FFDE59"/>
            </a:solidFill>
          </p:spPr>
          <p:txBody>
            <a:bodyPr/>
            <a:lstStyle/>
            <a:p>
              <a:endParaRPr lang="fr-FR"/>
            </a:p>
          </p:txBody>
        </p:sp>
        <p:sp>
          <p:nvSpPr>
            <p:cNvPr id="71" name="TextBox 71"/>
            <p:cNvSpPr txBox="1"/>
            <p:nvPr/>
          </p:nvSpPr>
          <p:spPr>
            <a:xfrm>
              <a:off x="43007" y="42769"/>
              <a:ext cx="831468" cy="373130"/>
            </a:xfrm>
            <a:prstGeom prst="rect">
              <a:avLst/>
            </a:prstGeom>
          </p:spPr>
          <p:txBody>
            <a:bodyPr lIns="50800" tIns="50800" rIns="50800" bIns="50800" rtlCol="0" anchor="ctr"/>
            <a:lstStyle/>
            <a:p>
              <a:pPr algn="ctr">
                <a:lnSpc>
                  <a:spcPts val="2659"/>
                </a:lnSpc>
              </a:pPr>
              <a:endParaRPr/>
            </a:p>
          </p:txBody>
        </p:sp>
      </p:grpSp>
      <p:sp>
        <p:nvSpPr>
          <p:cNvPr id="72" name="TextBox 72"/>
          <p:cNvSpPr txBox="1"/>
          <p:nvPr/>
        </p:nvSpPr>
        <p:spPr>
          <a:xfrm>
            <a:off x="11904979" y="2244522"/>
            <a:ext cx="3209289" cy="1322816"/>
          </a:xfrm>
          <a:prstGeom prst="rect">
            <a:avLst/>
          </a:prstGeom>
        </p:spPr>
        <p:txBody>
          <a:bodyPr lIns="0" tIns="0" rIns="0" bIns="0" rtlCol="0" anchor="t">
            <a:spAutoFit/>
          </a:bodyPr>
          <a:lstStyle/>
          <a:p>
            <a:pPr algn="ctr">
              <a:lnSpc>
                <a:spcPts val="3598"/>
              </a:lnSpc>
              <a:spcBef>
                <a:spcPct val="0"/>
              </a:spcBef>
            </a:pPr>
            <a:r>
              <a:rPr lang="en-US" sz="2570">
                <a:solidFill>
                  <a:srgbClr val="000000"/>
                </a:solidFill>
                <a:latin typeface="Inter"/>
                <a:ea typeface="Inter"/>
                <a:cs typeface="Inter"/>
                <a:sym typeface="Inter"/>
              </a:rPr>
              <a:t>I recived two RREQ with the same information !</a:t>
            </a:r>
          </a:p>
        </p:txBody>
      </p:sp>
      <p:sp>
        <p:nvSpPr>
          <p:cNvPr id="73" name="Freeform 73"/>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9681384" y="5193240"/>
            <a:ext cx="2971861" cy="488035"/>
            <a:chOff x="0" y="0"/>
            <a:chExt cx="782712" cy="128536"/>
          </a:xfrm>
        </p:grpSpPr>
        <p:sp>
          <p:nvSpPr>
            <p:cNvPr id="58" name="Freeform 58"/>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59" name="TextBox 59"/>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0" name="TextBox 60"/>
          <p:cNvSpPr txBox="1"/>
          <p:nvPr/>
        </p:nvSpPr>
        <p:spPr>
          <a:xfrm>
            <a:off x="9839544" y="5206105"/>
            <a:ext cx="2655540" cy="414681"/>
          </a:xfrm>
          <a:prstGeom prst="rect">
            <a:avLst/>
          </a:prstGeom>
        </p:spPr>
        <p:txBody>
          <a:bodyPr lIns="0" tIns="0" rIns="0" bIns="0" rtlCol="0" anchor="t">
            <a:spAutoFit/>
          </a:bodyPr>
          <a:lstStyle/>
          <a:p>
            <a:pPr algn="ctr">
              <a:lnSpc>
                <a:spcPts val="3393"/>
              </a:lnSpc>
              <a:spcBef>
                <a:spcPct val="0"/>
              </a:spcBef>
            </a:pPr>
            <a:r>
              <a:rPr lang="en-US" sz="2423" b="1">
                <a:solidFill>
                  <a:srgbClr val="000000"/>
                </a:solidFill>
                <a:latin typeface="Inter Bold"/>
                <a:ea typeface="Inter Bold"/>
                <a:cs typeface="Inter Bold"/>
                <a:sym typeface="Inter Bold"/>
              </a:rPr>
              <a:t>3</a:t>
            </a:r>
            <a:r>
              <a:rPr lang="en-US" sz="2423">
                <a:solidFill>
                  <a:srgbClr val="000000"/>
                </a:solidFill>
                <a:latin typeface="Inter"/>
                <a:ea typeface="Inter"/>
                <a:cs typeface="Inter"/>
                <a:sym typeface="Inter"/>
              </a:rPr>
              <a:t> | C , E , H |</a:t>
            </a:r>
            <a:r>
              <a:rPr lang="en-US" sz="2423" b="1">
                <a:solidFill>
                  <a:srgbClr val="000000"/>
                </a:solidFill>
                <a:latin typeface="Inter Bold"/>
                <a:ea typeface="Inter Bold"/>
                <a:cs typeface="Inter Bold"/>
                <a:sym typeface="Inter Bold"/>
              </a:rPr>
              <a:t> A</a:t>
            </a:r>
            <a:r>
              <a:rPr lang="en-US" sz="2423">
                <a:solidFill>
                  <a:srgbClr val="000000"/>
                </a:solidFill>
                <a:latin typeface="Inter"/>
                <a:ea typeface="Inter"/>
                <a:cs typeface="Inter"/>
                <a:sym typeface="Inter"/>
              </a:rPr>
              <a:t> | </a:t>
            </a:r>
            <a:r>
              <a:rPr lang="en-US" sz="2423" b="1">
                <a:solidFill>
                  <a:srgbClr val="000000"/>
                </a:solidFill>
                <a:latin typeface="Inter Bold"/>
                <a:ea typeface="Inter Bold"/>
                <a:cs typeface="Inter Bold"/>
                <a:sym typeface="Inter Bold"/>
              </a:rPr>
              <a:t>J</a:t>
            </a:r>
            <a:r>
              <a:rPr lang="en-US" sz="2423">
                <a:solidFill>
                  <a:srgbClr val="000000"/>
                </a:solidFill>
                <a:latin typeface="Inter"/>
                <a:ea typeface="Inter"/>
                <a:cs typeface="Inter"/>
                <a:sym typeface="Inter"/>
              </a:rPr>
              <a:t> </a:t>
            </a:r>
          </a:p>
        </p:txBody>
      </p:sp>
      <p:grpSp>
        <p:nvGrpSpPr>
          <p:cNvPr id="61" name="Group 61"/>
          <p:cNvGrpSpPr/>
          <p:nvPr/>
        </p:nvGrpSpPr>
        <p:grpSpPr>
          <a:xfrm>
            <a:off x="9193155" y="8226225"/>
            <a:ext cx="3079449" cy="488035"/>
            <a:chOff x="0" y="0"/>
            <a:chExt cx="811048" cy="128536"/>
          </a:xfrm>
        </p:grpSpPr>
        <p:sp>
          <p:nvSpPr>
            <p:cNvPr id="62" name="Freeform 62"/>
            <p:cNvSpPr/>
            <p:nvPr/>
          </p:nvSpPr>
          <p:spPr>
            <a:xfrm>
              <a:off x="0" y="0"/>
              <a:ext cx="811048" cy="128536"/>
            </a:xfrm>
            <a:custGeom>
              <a:avLst/>
              <a:gdLst/>
              <a:ahLst/>
              <a:cxnLst/>
              <a:rect l="l" t="t" r="r" b="b"/>
              <a:pathLst>
                <a:path w="811048" h="128536">
                  <a:moveTo>
                    <a:pt x="40225" y="0"/>
                  </a:moveTo>
                  <a:lnTo>
                    <a:pt x="770823" y="0"/>
                  </a:lnTo>
                  <a:cubicBezTo>
                    <a:pt x="781492" y="0"/>
                    <a:pt x="791723" y="4238"/>
                    <a:pt x="799267" y="11782"/>
                  </a:cubicBezTo>
                  <a:cubicBezTo>
                    <a:pt x="806810" y="19325"/>
                    <a:pt x="811048" y="29557"/>
                    <a:pt x="811048" y="40225"/>
                  </a:cubicBezTo>
                  <a:lnTo>
                    <a:pt x="811048" y="88311"/>
                  </a:lnTo>
                  <a:cubicBezTo>
                    <a:pt x="811048" y="110527"/>
                    <a:pt x="793039" y="128536"/>
                    <a:pt x="770823" y="128536"/>
                  </a:cubicBezTo>
                  <a:lnTo>
                    <a:pt x="40225" y="128536"/>
                  </a:lnTo>
                  <a:cubicBezTo>
                    <a:pt x="18009" y="128536"/>
                    <a:pt x="0" y="110527"/>
                    <a:pt x="0" y="88311"/>
                  </a:cubicBezTo>
                  <a:lnTo>
                    <a:pt x="0" y="40225"/>
                  </a:lnTo>
                  <a:cubicBezTo>
                    <a:pt x="0" y="18009"/>
                    <a:pt x="18009" y="0"/>
                    <a:pt x="40225"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811048"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9463747" y="8243464"/>
            <a:ext cx="2585944"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E , F | A | J </a:t>
            </a:r>
          </a:p>
        </p:txBody>
      </p:sp>
      <p:grpSp>
        <p:nvGrpSpPr>
          <p:cNvPr id="65" name="Group 65"/>
          <p:cNvGrpSpPr/>
          <p:nvPr/>
        </p:nvGrpSpPr>
        <p:grpSpPr>
          <a:xfrm>
            <a:off x="11481870" y="1877252"/>
            <a:ext cx="3817715" cy="2019018"/>
            <a:chOff x="0" y="0"/>
            <a:chExt cx="917482" cy="485215"/>
          </a:xfrm>
        </p:grpSpPr>
        <p:sp>
          <p:nvSpPr>
            <p:cNvPr id="66" name="Freeform 66"/>
            <p:cNvSpPr/>
            <p:nvPr/>
          </p:nvSpPr>
          <p:spPr>
            <a:xfrm>
              <a:off x="0" y="0"/>
              <a:ext cx="932671" cy="489453"/>
            </a:xfrm>
            <a:custGeom>
              <a:avLst/>
              <a:gdLst/>
              <a:ahLst/>
              <a:cxnLst/>
              <a:rect l="l" t="t" r="r" b="b"/>
              <a:pathLst>
                <a:path w="932671" h="489453">
                  <a:moveTo>
                    <a:pt x="520926" y="0"/>
                  </a:moveTo>
                  <a:cubicBezTo>
                    <a:pt x="530990" y="0"/>
                    <a:pt x="541114" y="0"/>
                    <a:pt x="551157" y="0"/>
                  </a:cubicBezTo>
                  <a:cubicBezTo>
                    <a:pt x="631232" y="8104"/>
                    <a:pt x="681275" y="35081"/>
                    <a:pt x="704069" y="79222"/>
                  </a:cubicBezTo>
                  <a:cubicBezTo>
                    <a:pt x="837567" y="73336"/>
                    <a:pt x="932671" y="156802"/>
                    <a:pt x="875476" y="238720"/>
                  </a:cubicBezTo>
                  <a:cubicBezTo>
                    <a:pt x="895146" y="255934"/>
                    <a:pt x="911556" y="275189"/>
                    <a:pt x="917482" y="301032"/>
                  </a:cubicBezTo>
                  <a:cubicBezTo>
                    <a:pt x="917482" y="308435"/>
                    <a:pt x="917482" y="315821"/>
                    <a:pt x="917482" y="323223"/>
                  </a:cubicBezTo>
                  <a:cubicBezTo>
                    <a:pt x="899821" y="388997"/>
                    <a:pt x="823823" y="433443"/>
                    <a:pt x="699055" y="421478"/>
                  </a:cubicBezTo>
                  <a:cubicBezTo>
                    <a:pt x="666954" y="455250"/>
                    <a:pt x="609832" y="489453"/>
                    <a:pt x="520945" y="484858"/>
                  </a:cubicBezTo>
                  <a:cubicBezTo>
                    <a:pt x="475001" y="482641"/>
                    <a:pt x="443038" y="469799"/>
                    <a:pt x="415053" y="454197"/>
                  </a:cubicBezTo>
                  <a:cubicBezTo>
                    <a:pt x="385578" y="467166"/>
                    <a:pt x="353655" y="477344"/>
                    <a:pt x="307531" y="477456"/>
                  </a:cubicBezTo>
                  <a:cubicBezTo>
                    <a:pt x="200824" y="477648"/>
                    <a:pt x="129441" y="427684"/>
                    <a:pt x="127710" y="359149"/>
                  </a:cubicBezTo>
                  <a:cubicBezTo>
                    <a:pt x="59112" y="343116"/>
                    <a:pt x="12650" y="313189"/>
                    <a:pt x="0" y="261979"/>
                  </a:cubicBezTo>
                  <a:cubicBezTo>
                    <a:pt x="0" y="254577"/>
                    <a:pt x="0" y="247159"/>
                    <a:pt x="0" y="239789"/>
                  </a:cubicBezTo>
                  <a:cubicBezTo>
                    <a:pt x="13962" y="189043"/>
                    <a:pt x="57898" y="157168"/>
                    <a:pt x="131052" y="143656"/>
                  </a:cubicBezTo>
                  <a:cubicBezTo>
                    <a:pt x="126656" y="58053"/>
                    <a:pt x="272984" y="4563"/>
                    <a:pt x="393196" y="42275"/>
                  </a:cubicBezTo>
                  <a:cubicBezTo>
                    <a:pt x="421817" y="23626"/>
                    <a:pt x="462311" y="3286"/>
                    <a:pt x="520926" y="0"/>
                  </a:cubicBezTo>
                  <a:close/>
                </a:path>
              </a:pathLst>
            </a:custGeom>
            <a:solidFill>
              <a:srgbClr val="FFDE59"/>
            </a:solidFill>
          </p:spPr>
          <p:txBody>
            <a:bodyPr/>
            <a:lstStyle/>
            <a:p>
              <a:endParaRPr lang="fr-FR"/>
            </a:p>
          </p:txBody>
        </p:sp>
        <p:sp>
          <p:nvSpPr>
            <p:cNvPr id="67" name="TextBox 67"/>
            <p:cNvSpPr txBox="1"/>
            <p:nvPr/>
          </p:nvSpPr>
          <p:spPr>
            <a:xfrm>
              <a:off x="43007" y="42769"/>
              <a:ext cx="831468" cy="373130"/>
            </a:xfrm>
            <a:prstGeom prst="rect">
              <a:avLst/>
            </a:prstGeom>
          </p:spPr>
          <p:txBody>
            <a:bodyPr lIns="50800" tIns="50800" rIns="50800" bIns="50800" rtlCol="0" anchor="ctr"/>
            <a:lstStyle/>
            <a:p>
              <a:pPr algn="ctr">
                <a:lnSpc>
                  <a:spcPts val="2659"/>
                </a:lnSpc>
              </a:pPr>
              <a:endParaRPr/>
            </a:p>
          </p:txBody>
        </p:sp>
      </p:grpSp>
      <p:sp>
        <p:nvSpPr>
          <p:cNvPr id="68" name="TextBox 68"/>
          <p:cNvSpPr txBox="1"/>
          <p:nvPr/>
        </p:nvSpPr>
        <p:spPr>
          <a:xfrm>
            <a:off x="11904979" y="2244522"/>
            <a:ext cx="3209289" cy="1322816"/>
          </a:xfrm>
          <a:prstGeom prst="rect">
            <a:avLst/>
          </a:prstGeom>
        </p:spPr>
        <p:txBody>
          <a:bodyPr lIns="0" tIns="0" rIns="0" bIns="0" rtlCol="0" anchor="t">
            <a:spAutoFit/>
          </a:bodyPr>
          <a:lstStyle/>
          <a:p>
            <a:pPr algn="ctr">
              <a:lnSpc>
                <a:spcPts val="3598"/>
              </a:lnSpc>
              <a:spcBef>
                <a:spcPct val="0"/>
              </a:spcBef>
            </a:pPr>
            <a:r>
              <a:rPr lang="en-US" sz="2570">
                <a:solidFill>
                  <a:srgbClr val="000000"/>
                </a:solidFill>
                <a:latin typeface="Inter"/>
                <a:ea typeface="Inter"/>
                <a:cs typeface="Inter"/>
                <a:sym typeface="Inter"/>
              </a:rPr>
              <a:t>I drop the longest ones and I keep the smallest one !</a:t>
            </a:r>
          </a:p>
        </p:txBody>
      </p:sp>
      <p:sp>
        <p:nvSpPr>
          <p:cNvPr id="69" name="Freeform 69"/>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13509623" y="4481311"/>
            <a:ext cx="2971861" cy="488035"/>
            <a:chOff x="0" y="0"/>
            <a:chExt cx="782712" cy="128536"/>
          </a:xfrm>
        </p:grpSpPr>
        <p:sp>
          <p:nvSpPr>
            <p:cNvPr id="58" name="Freeform 58"/>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59" name="TextBox 59"/>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0" name="TextBox 60"/>
          <p:cNvSpPr txBox="1"/>
          <p:nvPr/>
        </p:nvSpPr>
        <p:spPr>
          <a:xfrm>
            <a:off x="13667783" y="4494175"/>
            <a:ext cx="2655540" cy="414681"/>
          </a:xfrm>
          <a:prstGeom prst="rect">
            <a:avLst/>
          </a:prstGeom>
        </p:spPr>
        <p:txBody>
          <a:bodyPr lIns="0" tIns="0" rIns="0" bIns="0" rtlCol="0" anchor="t">
            <a:spAutoFit/>
          </a:bodyPr>
          <a:lstStyle/>
          <a:p>
            <a:pPr algn="ctr">
              <a:lnSpc>
                <a:spcPts val="3393"/>
              </a:lnSpc>
              <a:spcBef>
                <a:spcPct val="0"/>
              </a:spcBef>
            </a:pPr>
            <a:r>
              <a:rPr lang="en-US" sz="2423" b="1">
                <a:solidFill>
                  <a:srgbClr val="000000"/>
                </a:solidFill>
                <a:latin typeface="Inter Bold"/>
                <a:ea typeface="Inter Bold"/>
                <a:cs typeface="Inter Bold"/>
                <a:sym typeface="Inter Bold"/>
              </a:rPr>
              <a:t>3</a:t>
            </a:r>
            <a:r>
              <a:rPr lang="en-US" sz="2423">
                <a:solidFill>
                  <a:srgbClr val="000000"/>
                </a:solidFill>
                <a:latin typeface="Inter"/>
                <a:ea typeface="Inter"/>
                <a:cs typeface="Inter"/>
                <a:sym typeface="Inter"/>
              </a:rPr>
              <a:t> | C , E , H |</a:t>
            </a:r>
            <a:r>
              <a:rPr lang="en-US" sz="2423" b="1">
                <a:solidFill>
                  <a:srgbClr val="000000"/>
                </a:solidFill>
                <a:latin typeface="Inter Bold"/>
                <a:ea typeface="Inter Bold"/>
                <a:cs typeface="Inter Bold"/>
                <a:sym typeface="Inter Bold"/>
              </a:rPr>
              <a:t> A</a:t>
            </a:r>
            <a:r>
              <a:rPr lang="en-US" sz="2423">
                <a:solidFill>
                  <a:srgbClr val="000000"/>
                </a:solidFill>
                <a:latin typeface="Inter"/>
                <a:ea typeface="Inter"/>
                <a:cs typeface="Inter"/>
                <a:sym typeface="Inter"/>
              </a:rPr>
              <a:t> | </a:t>
            </a:r>
            <a:r>
              <a:rPr lang="en-US" sz="2423" b="1">
                <a:solidFill>
                  <a:srgbClr val="000000"/>
                </a:solidFill>
                <a:latin typeface="Inter Bold"/>
                <a:ea typeface="Inter Bold"/>
                <a:cs typeface="Inter Bold"/>
                <a:sym typeface="Inter Bold"/>
              </a:rPr>
              <a:t>J</a:t>
            </a:r>
            <a:r>
              <a:rPr lang="en-US" sz="2423">
                <a:solidFill>
                  <a:srgbClr val="000000"/>
                </a:solidFill>
                <a:latin typeface="Inter"/>
                <a:ea typeface="Inter"/>
                <a:cs typeface="Inter"/>
                <a:sym typeface="Inter"/>
              </a:rPr>
              <a:t> </a:t>
            </a:r>
          </a:p>
        </p:txBody>
      </p:sp>
      <p:grpSp>
        <p:nvGrpSpPr>
          <p:cNvPr id="61" name="Group 61"/>
          <p:cNvGrpSpPr/>
          <p:nvPr/>
        </p:nvGrpSpPr>
        <p:grpSpPr>
          <a:xfrm>
            <a:off x="12220136" y="7801072"/>
            <a:ext cx="3079449" cy="488035"/>
            <a:chOff x="0" y="0"/>
            <a:chExt cx="811048" cy="128536"/>
          </a:xfrm>
        </p:grpSpPr>
        <p:sp>
          <p:nvSpPr>
            <p:cNvPr id="62" name="Freeform 62"/>
            <p:cNvSpPr/>
            <p:nvPr/>
          </p:nvSpPr>
          <p:spPr>
            <a:xfrm>
              <a:off x="0" y="0"/>
              <a:ext cx="811048" cy="128536"/>
            </a:xfrm>
            <a:custGeom>
              <a:avLst/>
              <a:gdLst/>
              <a:ahLst/>
              <a:cxnLst/>
              <a:rect l="l" t="t" r="r" b="b"/>
              <a:pathLst>
                <a:path w="811048" h="128536">
                  <a:moveTo>
                    <a:pt x="40225" y="0"/>
                  </a:moveTo>
                  <a:lnTo>
                    <a:pt x="770823" y="0"/>
                  </a:lnTo>
                  <a:cubicBezTo>
                    <a:pt x="781492" y="0"/>
                    <a:pt x="791723" y="4238"/>
                    <a:pt x="799267" y="11782"/>
                  </a:cubicBezTo>
                  <a:cubicBezTo>
                    <a:pt x="806810" y="19325"/>
                    <a:pt x="811048" y="29557"/>
                    <a:pt x="811048" y="40225"/>
                  </a:cubicBezTo>
                  <a:lnTo>
                    <a:pt x="811048" y="88311"/>
                  </a:lnTo>
                  <a:cubicBezTo>
                    <a:pt x="811048" y="110527"/>
                    <a:pt x="793039" y="128536"/>
                    <a:pt x="770823" y="128536"/>
                  </a:cubicBezTo>
                  <a:lnTo>
                    <a:pt x="40225" y="128536"/>
                  </a:lnTo>
                  <a:cubicBezTo>
                    <a:pt x="18009" y="128536"/>
                    <a:pt x="0" y="110527"/>
                    <a:pt x="0" y="88311"/>
                  </a:cubicBezTo>
                  <a:lnTo>
                    <a:pt x="0" y="40225"/>
                  </a:lnTo>
                  <a:cubicBezTo>
                    <a:pt x="0" y="18009"/>
                    <a:pt x="18009" y="0"/>
                    <a:pt x="40225"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811048"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12363720" y="7818310"/>
            <a:ext cx="2839961" cy="411916"/>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C , E , F, I | A | J </a:t>
            </a:r>
          </a:p>
        </p:txBody>
      </p:sp>
      <p:sp>
        <p:nvSpPr>
          <p:cNvPr id="65" name="Freeform 65"/>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13509623" y="4481311"/>
            <a:ext cx="2971861" cy="488035"/>
            <a:chOff x="0" y="0"/>
            <a:chExt cx="782712" cy="128536"/>
          </a:xfrm>
        </p:grpSpPr>
        <p:sp>
          <p:nvSpPr>
            <p:cNvPr id="58" name="Freeform 58"/>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59" name="TextBox 59"/>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0" name="TextBox 60"/>
          <p:cNvSpPr txBox="1"/>
          <p:nvPr/>
        </p:nvSpPr>
        <p:spPr>
          <a:xfrm>
            <a:off x="13667783" y="4494175"/>
            <a:ext cx="2655540" cy="414681"/>
          </a:xfrm>
          <a:prstGeom prst="rect">
            <a:avLst/>
          </a:prstGeom>
        </p:spPr>
        <p:txBody>
          <a:bodyPr lIns="0" tIns="0" rIns="0" bIns="0" rtlCol="0" anchor="t">
            <a:spAutoFit/>
          </a:bodyPr>
          <a:lstStyle/>
          <a:p>
            <a:pPr algn="ctr">
              <a:lnSpc>
                <a:spcPts val="3393"/>
              </a:lnSpc>
              <a:spcBef>
                <a:spcPct val="0"/>
              </a:spcBef>
            </a:pPr>
            <a:r>
              <a:rPr lang="en-US" sz="2423" b="1">
                <a:solidFill>
                  <a:srgbClr val="000000"/>
                </a:solidFill>
                <a:latin typeface="Inter Bold"/>
                <a:ea typeface="Inter Bold"/>
                <a:cs typeface="Inter Bold"/>
                <a:sym typeface="Inter Bold"/>
              </a:rPr>
              <a:t>3</a:t>
            </a:r>
            <a:r>
              <a:rPr lang="en-US" sz="2423">
                <a:solidFill>
                  <a:srgbClr val="000000"/>
                </a:solidFill>
                <a:latin typeface="Inter"/>
                <a:ea typeface="Inter"/>
                <a:cs typeface="Inter"/>
                <a:sym typeface="Inter"/>
              </a:rPr>
              <a:t> | C , E , H |</a:t>
            </a:r>
            <a:r>
              <a:rPr lang="en-US" sz="2423" b="1">
                <a:solidFill>
                  <a:srgbClr val="000000"/>
                </a:solidFill>
                <a:latin typeface="Inter Bold"/>
                <a:ea typeface="Inter Bold"/>
                <a:cs typeface="Inter Bold"/>
                <a:sym typeface="Inter Bold"/>
              </a:rPr>
              <a:t> A</a:t>
            </a:r>
            <a:r>
              <a:rPr lang="en-US" sz="2423">
                <a:solidFill>
                  <a:srgbClr val="000000"/>
                </a:solidFill>
                <a:latin typeface="Inter"/>
                <a:ea typeface="Inter"/>
                <a:cs typeface="Inter"/>
                <a:sym typeface="Inter"/>
              </a:rPr>
              <a:t> | </a:t>
            </a:r>
            <a:r>
              <a:rPr lang="en-US" sz="2423" b="1">
                <a:solidFill>
                  <a:srgbClr val="000000"/>
                </a:solidFill>
                <a:latin typeface="Inter Bold"/>
                <a:ea typeface="Inter Bold"/>
                <a:cs typeface="Inter Bold"/>
                <a:sym typeface="Inter Bold"/>
              </a:rPr>
              <a:t>J</a:t>
            </a:r>
            <a:r>
              <a:rPr lang="en-US" sz="2423">
                <a:solidFill>
                  <a:srgbClr val="000000"/>
                </a:solidFill>
                <a:latin typeface="Inter"/>
                <a:ea typeface="Inter"/>
                <a:cs typeface="Inter"/>
                <a:sym typeface="Inter"/>
              </a:rPr>
              <a:t> </a:t>
            </a:r>
          </a:p>
        </p:txBody>
      </p:sp>
      <p:grpSp>
        <p:nvGrpSpPr>
          <p:cNvPr id="61" name="Group 61"/>
          <p:cNvGrpSpPr/>
          <p:nvPr/>
        </p:nvGrpSpPr>
        <p:grpSpPr>
          <a:xfrm>
            <a:off x="13455829" y="5063467"/>
            <a:ext cx="3079449" cy="488035"/>
            <a:chOff x="0" y="0"/>
            <a:chExt cx="811048" cy="128536"/>
          </a:xfrm>
        </p:grpSpPr>
        <p:sp>
          <p:nvSpPr>
            <p:cNvPr id="62" name="Freeform 62"/>
            <p:cNvSpPr/>
            <p:nvPr/>
          </p:nvSpPr>
          <p:spPr>
            <a:xfrm>
              <a:off x="0" y="0"/>
              <a:ext cx="811048" cy="128536"/>
            </a:xfrm>
            <a:custGeom>
              <a:avLst/>
              <a:gdLst/>
              <a:ahLst/>
              <a:cxnLst/>
              <a:rect l="l" t="t" r="r" b="b"/>
              <a:pathLst>
                <a:path w="811048" h="128536">
                  <a:moveTo>
                    <a:pt x="40225" y="0"/>
                  </a:moveTo>
                  <a:lnTo>
                    <a:pt x="770823" y="0"/>
                  </a:lnTo>
                  <a:cubicBezTo>
                    <a:pt x="781492" y="0"/>
                    <a:pt x="791723" y="4238"/>
                    <a:pt x="799267" y="11782"/>
                  </a:cubicBezTo>
                  <a:cubicBezTo>
                    <a:pt x="806810" y="19325"/>
                    <a:pt x="811048" y="29557"/>
                    <a:pt x="811048" y="40225"/>
                  </a:cubicBezTo>
                  <a:lnTo>
                    <a:pt x="811048" y="88311"/>
                  </a:lnTo>
                  <a:cubicBezTo>
                    <a:pt x="811048" y="110527"/>
                    <a:pt x="793039" y="128536"/>
                    <a:pt x="770823" y="128536"/>
                  </a:cubicBezTo>
                  <a:lnTo>
                    <a:pt x="40225" y="128536"/>
                  </a:lnTo>
                  <a:cubicBezTo>
                    <a:pt x="18009" y="128536"/>
                    <a:pt x="0" y="110527"/>
                    <a:pt x="0" y="88311"/>
                  </a:cubicBezTo>
                  <a:lnTo>
                    <a:pt x="0" y="40225"/>
                  </a:lnTo>
                  <a:cubicBezTo>
                    <a:pt x="0" y="18009"/>
                    <a:pt x="18009" y="0"/>
                    <a:pt x="40225"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811048"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13595815" y="5080705"/>
            <a:ext cx="2847156" cy="414681"/>
          </a:xfrm>
          <a:prstGeom prst="rect">
            <a:avLst/>
          </a:prstGeom>
        </p:spPr>
        <p:txBody>
          <a:bodyPr lIns="0" tIns="0" rIns="0" bIns="0" rtlCol="0" anchor="t">
            <a:spAutoFit/>
          </a:bodyPr>
          <a:lstStyle/>
          <a:p>
            <a:pPr algn="ctr">
              <a:lnSpc>
                <a:spcPts val="3393"/>
              </a:lnSpc>
              <a:spcBef>
                <a:spcPct val="0"/>
              </a:spcBef>
            </a:pPr>
            <a:r>
              <a:rPr lang="en-US" sz="2423" b="1">
                <a:solidFill>
                  <a:srgbClr val="000000"/>
                </a:solidFill>
                <a:latin typeface="Inter Bold"/>
                <a:ea typeface="Inter Bold"/>
                <a:cs typeface="Inter Bold"/>
                <a:sym typeface="Inter Bold"/>
              </a:rPr>
              <a:t>3</a:t>
            </a:r>
            <a:r>
              <a:rPr lang="en-US" sz="2423">
                <a:solidFill>
                  <a:srgbClr val="000000"/>
                </a:solidFill>
                <a:latin typeface="Inter"/>
                <a:ea typeface="Inter"/>
                <a:cs typeface="Inter"/>
                <a:sym typeface="Inter"/>
              </a:rPr>
              <a:t> | C , E , F, I | </a:t>
            </a:r>
            <a:r>
              <a:rPr lang="en-US" sz="2423" b="1">
                <a:solidFill>
                  <a:srgbClr val="000000"/>
                </a:solidFill>
                <a:latin typeface="Inter Bold"/>
                <a:ea typeface="Inter Bold"/>
                <a:cs typeface="Inter Bold"/>
                <a:sym typeface="Inter Bold"/>
              </a:rPr>
              <a:t>A </a:t>
            </a:r>
            <a:r>
              <a:rPr lang="en-US" sz="2423">
                <a:solidFill>
                  <a:srgbClr val="000000"/>
                </a:solidFill>
                <a:latin typeface="Inter"/>
                <a:ea typeface="Inter"/>
                <a:cs typeface="Inter"/>
                <a:sym typeface="Inter"/>
              </a:rPr>
              <a:t>|</a:t>
            </a:r>
            <a:r>
              <a:rPr lang="en-US" sz="2423" b="1">
                <a:solidFill>
                  <a:srgbClr val="000000"/>
                </a:solidFill>
                <a:latin typeface="Inter Bold"/>
                <a:ea typeface="Inter Bold"/>
                <a:cs typeface="Inter Bold"/>
                <a:sym typeface="Inter Bold"/>
              </a:rPr>
              <a:t> J</a:t>
            </a:r>
            <a:r>
              <a:rPr lang="en-US" sz="2423">
                <a:solidFill>
                  <a:srgbClr val="000000"/>
                </a:solidFill>
                <a:latin typeface="Inter"/>
                <a:ea typeface="Inter"/>
                <a:cs typeface="Inter"/>
                <a:sym typeface="Inter"/>
              </a:rPr>
              <a:t> </a:t>
            </a:r>
          </a:p>
        </p:txBody>
      </p:sp>
      <p:grpSp>
        <p:nvGrpSpPr>
          <p:cNvPr id="65" name="Group 65"/>
          <p:cNvGrpSpPr/>
          <p:nvPr/>
        </p:nvGrpSpPr>
        <p:grpSpPr>
          <a:xfrm>
            <a:off x="13455829" y="1188692"/>
            <a:ext cx="3817715" cy="2019018"/>
            <a:chOff x="0" y="0"/>
            <a:chExt cx="917482" cy="485215"/>
          </a:xfrm>
        </p:grpSpPr>
        <p:sp>
          <p:nvSpPr>
            <p:cNvPr id="66" name="Freeform 66"/>
            <p:cNvSpPr/>
            <p:nvPr/>
          </p:nvSpPr>
          <p:spPr>
            <a:xfrm>
              <a:off x="0" y="0"/>
              <a:ext cx="932671" cy="489453"/>
            </a:xfrm>
            <a:custGeom>
              <a:avLst/>
              <a:gdLst/>
              <a:ahLst/>
              <a:cxnLst/>
              <a:rect l="l" t="t" r="r" b="b"/>
              <a:pathLst>
                <a:path w="932671" h="489453">
                  <a:moveTo>
                    <a:pt x="520926" y="0"/>
                  </a:moveTo>
                  <a:cubicBezTo>
                    <a:pt x="530990" y="0"/>
                    <a:pt x="541114" y="0"/>
                    <a:pt x="551157" y="0"/>
                  </a:cubicBezTo>
                  <a:cubicBezTo>
                    <a:pt x="631232" y="8104"/>
                    <a:pt x="681275" y="35081"/>
                    <a:pt x="704069" y="79222"/>
                  </a:cubicBezTo>
                  <a:cubicBezTo>
                    <a:pt x="837567" y="73336"/>
                    <a:pt x="932671" y="156802"/>
                    <a:pt x="875476" y="238720"/>
                  </a:cubicBezTo>
                  <a:cubicBezTo>
                    <a:pt x="895146" y="255934"/>
                    <a:pt x="911556" y="275189"/>
                    <a:pt x="917482" y="301032"/>
                  </a:cubicBezTo>
                  <a:cubicBezTo>
                    <a:pt x="917482" y="308435"/>
                    <a:pt x="917482" y="315821"/>
                    <a:pt x="917482" y="323223"/>
                  </a:cubicBezTo>
                  <a:cubicBezTo>
                    <a:pt x="899821" y="388997"/>
                    <a:pt x="823823" y="433443"/>
                    <a:pt x="699055" y="421478"/>
                  </a:cubicBezTo>
                  <a:cubicBezTo>
                    <a:pt x="666954" y="455250"/>
                    <a:pt x="609832" y="489453"/>
                    <a:pt x="520945" y="484858"/>
                  </a:cubicBezTo>
                  <a:cubicBezTo>
                    <a:pt x="475001" y="482641"/>
                    <a:pt x="443038" y="469799"/>
                    <a:pt x="415053" y="454197"/>
                  </a:cubicBezTo>
                  <a:cubicBezTo>
                    <a:pt x="385578" y="467166"/>
                    <a:pt x="353655" y="477344"/>
                    <a:pt x="307531" y="477456"/>
                  </a:cubicBezTo>
                  <a:cubicBezTo>
                    <a:pt x="200824" y="477648"/>
                    <a:pt x="129441" y="427684"/>
                    <a:pt x="127710" y="359149"/>
                  </a:cubicBezTo>
                  <a:cubicBezTo>
                    <a:pt x="59112" y="343116"/>
                    <a:pt x="12650" y="313189"/>
                    <a:pt x="0" y="261979"/>
                  </a:cubicBezTo>
                  <a:cubicBezTo>
                    <a:pt x="0" y="254577"/>
                    <a:pt x="0" y="247159"/>
                    <a:pt x="0" y="239789"/>
                  </a:cubicBezTo>
                  <a:cubicBezTo>
                    <a:pt x="13962" y="189043"/>
                    <a:pt x="57898" y="157168"/>
                    <a:pt x="131052" y="143656"/>
                  </a:cubicBezTo>
                  <a:cubicBezTo>
                    <a:pt x="126656" y="58053"/>
                    <a:pt x="272984" y="4563"/>
                    <a:pt x="393196" y="42275"/>
                  </a:cubicBezTo>
                  <a:cubicBezTo>
                    <a:pt x="421817" y="23626"/>
                    <a:pt x="462311" y="3286"/>
                    <a:pt x="520926" y="0"/>
                  </a:cubicBezTo>
                  <a:close/>
                </a:path>
              </a:pathLst>
            </a:custGeom>
            <a:solidFill>
              <a:srgbClr val="6382A5"/>
            </a:solidFill>
          </p:spPr>
          <p:txBody>
            <a:bodyPr/>
            <a:lstStyle/>
            <a:p>
              <a:endParaRPr lang="fr-FR"/>
            </a:p>
          </p:txBody>
        </p:sp>
        <p:sp>
          <p:nvSpPr>
            <p:cNvPr id="67" name="TextBox 67"/>
            <p:cNvSpPr txBox="1"/>
            <p:nvPr/>
          </p:nvSpPr>
          <p:spPr>
            <a:xfrm>
              <a:off x="43007" y="42769"/>
              <a:ext cx="831468" cy="373130"/>
            </a:xfrm>
            <a:prstGeom prst="rect">
              <a:avLst/>
            </a:prstGeom>
          </p:spPr>
          <p:txBody>
            <a:bodyPr lIns="50800" tIns="50800" rIns="50800" bIns="50800" rtlCol="0" anchor="ctr"/>
            <a:lstStyle/>
            <a:p>
              <a:pPr algn="ctr">
                <a:lnSpc>
                  <a:spcPts val="2659"/>
                </a:lnSpc>
              </a:pPr>
              <a:endParaRPr/>
            </a:p>
          </p:txBody>
        </p:sp>
      </p:grpSp>
      <p:sp>
        <p:nvSpPr>
          <p:cNvPr id="68" name="TextBox 68"/>
          <p:cNvSpPr txBox="1"/>
          <p:nvPr/>
        </p:nvSpPr>
        <p:spPr>
          <a:xfrm>
            <a:off x="13878937" y="1555961"/>
            <a:ext cx="3209289" cy="1322816"/>
          </a:xfrm>
          <a:prstGeom prst="rect">
            <a:avLst/>
          </a:prstGeom>
        </p:spPr>
        <p:txBody>
          <a:bodyPr lIns="0" tIns="0" rIns="0" bIns="0" rtlCol="0" anchor="t">
            <a:spAutoFit/>
          </a:bodyPr>
          <a:lstStyle/>
          <a:p>
            <a:pPr algn="ctr">
              <a:lnSpc>
                <a:spcPts val="3598"/>
              </a:lnSpc>
              <a:spcBef>
                <a:spcPct val="0"/>
              </a:spcBef>
            </a:pPr>
            <a:r>
              <a:rPr lang="en-US" sz="2570">
                <a:solidFill>
                  <a:srgbClr val="FFFFFF"/>
                </a:solidFill>
                <a:latin typeface="Inter"/>
                <a:ea typeface="Inter"/>
                <a:cs typeface="Inter"/>
                <a:sym typeface="Inter"/>
              </a:rPr>
              <a:t>I recived two RREQ with the same information !</a:t>
            </a:r>
          </a:p>
        </p:txBody>
      </p:sp>
      <p:sp>
        <p:nvSpPr>
          <p:cNvPr id="69" name="Freeform 69"/>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91668"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13509623" y="4481311"/>
            <a:ext cx="2971861" cy="488035"/>
            <a:chOff x="0" y="0"/>
            <a:chExt cx="782712" cy="128536"/>
          </a:xfrm>
        </p:grpSpPr>
        <p:sp>
          <p:nvSpPr>
            <p:cNvPr id="58" name="Freeform 58"/>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59" name="TextBox 59"/>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0" name="TextBox 60"/>
          <p:cNvSpPr txBox="1"/>
          <p:nvPr/>
        </p:nvSpPr>
        <p:spPr>
          <a:xfrm>
            <a:off x="13667783" y="4494175"/>
            <a:ext cx="2655540" cy="414681"/>
          </a:xfrm>
          <a:prstGeom prst="rect">
            <a:avLst/>
          </a:prstGeom>
        </p:spPr>
        <p:txBody>
          <a:bodyPr lIns="0" tIns="0" rIns="0" bIns="0" rtlCol="0" anchor="t">
            <a:spAutoFit/>
          </a:bodyPr>
          <a:lstStyle/>
          <a:p>
            <a:pPr algn="ctr">
              <a:lnSpc>
                <a:spcPts val="3393"/>
              </a:lnSpc>
              <a:spcBef>
                <a:spcPct val="0"/>
              </a:spcBef>
            </a:pPr>
            <a:r>
              <a:rPr lang="en-US" sz="2423" b="1">
                <a:solidFill>
                  <a:srgbClr val="000000"/>
                </a:solidFill>
                <a:latin typeface="Inter Bold"/>
                <a:ea typeface="Inter Bold"/>
                <a:cs typeface="Inter Bold"/>
                <a:sym typeface="Inter Bold"/>
              </a:rPr>
              <a:t>3</a:t>
            </a:r>
            <a:r>
              <a:rPr lang="en-US" sz="2423">
                <a:solidFill>
                  <a:srgbClr val="000000"/>
                </a:solidFill>
                <a:latin typeface="Inter"/>
                <a:ea typeface="Inter"/>
                <a:cs typeface="Inter"/>
                <a:sym typeface="Inter"/>
              </a:rPr>
              <a:t> | C , E , H |</a:t>
            </a:r>
            <a:r>
              <a:rPr lang="en-US" sz="2423" b="1">
                <a:solidFill>
                  <a:srgbClr val="000000"/>
                </a:solidFill>
                <a:latin typeface="Inter Bold"/>
                <a:ea typeface="Inter Bold"/>
                <a:cs typeface="Inter Bold"/>
                <a:sym typeface="Inter Bold"/>
              </a:rPr>
              <a:t> A</a:t>
            </a:r>
            <a:r>
              <a:rPr lang="en-US" sz="2423">
                <a:solidFill>
                  <a:srgbClr val="000000"/>
                </a:solidFill>
                <a:latin typeface="Inter"/>
                <a:ea typeface="Inter"/>
                <a:cs typeface="Inter"/>
                <a:sym typeface="Inter"/>
              </a:rPr>
              <a:t> | </a:t>
            </a:r>
            <a:r>
              <a:rPr lang="en-US" sz="2423" b="1">
                <a:solidFill>
                  <a:srgbClr val="000000"/>
                </a:solidFill>
                <a:latin typeface="Inter Bold"/>
                <a:ea typeface="Inter Bold"/>
                <a:cs typeface="Inter Bold"/>
                <a:sym typeface="Inter Bold"/>
              </a:rPr>
              <a:t>J</a:t>
            </a:r>
            <a:r>
              <a:rPr lang="en-US" sz="2423">
                <a:solidFill>
                  <a:srgbClr val="000000"/>
                </a:solidFill>
                <a:latin typeface="Inter"/>
                <a:ea typeface="Inter"/>
                <a:cs typeface="Inter"/>
                <a:sym typeface="Inter"/>
              </a:rPr>
              <a:t> </a:t>
            </a:r>
          </a:p>
        </p:txBody>
      </p:sp>
      <p:grpSp>
        <p:nvGrpSpPr>
          <p:cNvPr id="61" name="Group 61"/>
          <p:cNvGrpSpPr/>
          <p:nvPr/>
        </p:nvGrpSpPr>
        <p:grpSpPr>
          <a:xfrm>
            <a:off x="13360304" y="1115688"/>
            <a:ext cx="3817715" cy="2019018"/>
            <a:chOff x="0" y="0"/>
            <a:chExt cx="917482" cy="485215"/>
          </a:xfrm>
        </p:grpSpPr>
        <p:sp>
          <p:nvSpPr>
            <p:cNvPr id="62" name="Freeform 62"/>
            <p:cNvSpPr/>
            <p:nvPr/>
          </p:nvSpPr>
          <p:spPr>
            <a:xfrm>
              <a:off x="0" y="0"/>
              <a:ext cx="932671" cy="489453"/>
            </a:xfrm>
            <a:custGeom>
              <a:avLst/>
              <a:gdLst/>
              <a:ahLst/>
              <a:cxnLst/>
              <a:rect l="l" t="t" r="r" b="b"/>
              <a:pathLst>
                <a:path w="932671" h="489453">
                  <a:moveTo>
                    <a:pt x="520926" y="0"/>
                  </a:moveTo>
                  <a:cubicBezTo>
                    <a:pt x="530990" y="0"/>
                    <a:pt x="541114" y="0"/>
                    <a:pt x="551157" y="0"/>
                  </a:cubicBezTo>
                  <a:cubicBezTo>
                    <a:pt x="631232" y="8104"/>
                    <a:pt x="681275" y="35081"/>
                    <a:pt x="704069" y="79222"/>
                  </a:cubicBezTo>
                  <a:cubicBezTo>
                    <a:pt x="837567" y="73336"/>
                    <a:pt x="932671" y="156802"/>
                    <a:pt x="875476" y="238720"/>
                  </a:cubicBezTo>
                  <a:cubicBezTo>
                    <a:pt x="895146" y="255934"/>
                    <a:pt x="911556" y="275189"/>
                    <a:pt x="917482" y="301032"/>
                  </a:cubicBezTo>
                  <a:cubicBezTo>
                    <a:pt x="917482" y="308435"/>
                    <a:pt x="917482" y="315821"/>
                    <a:pt x="917482" y="323223"/>
                  </a:cubicBezTo>
                  <a:cubicBezTo>
                    <a:pt x="899821" y="388997"/>
                    <a:pt x="823823" y="433443"/>
                    <a:pt x="699055" y="421478"/>
                  </a:cubicBezTo>
                  <a:cubicBezTo>
                    <a:pt x="666954" y="455250"/>
                    <a:pt x="609832" y="489453"/>
                    <a:pt x="520945" y="484858"/>
                  </a:cubicBezTo>
                  <a:cubicBezTo>
                    <a:pt x="475001" y="482641"/>
                    <a:pt x="443038" y="469799"/>
                    <a:pt x="415053" y="454197"/>
                  </a:cubicBezTo>
                  <a:cubicBezTo>
                    <a:pt x="385578" y="467166"/>
                    <a:pt x="353655" y="477344"/>
                    <a:pt x="307531" y="477456"/>
                  </a:cubicBezTo>
                  <a:cubicBezTo>
                    <a:pt x="200824" y="477648"/>
                    <a:pt x="129441" y="427684"/>
                    <a:pt x="127710" y="359149"/>
                  </a:cubicBezTo>
                  <a:cubicBezTo>
                    <a:pt x="59112" y="343116"/>
                    <a:pt x="12650" y="313189"/>
                    <a:pt x="0" y="261979"/>
                  </a:cubicBezTo>
                  <a:cubicBezTo>
                    <a:pt x="0" y="254577"/>
                    <a:pt x="0" y="247159"/>
                    <a:pt x="0" y="239789"/>
                  </a:cubicBezTo>
                  <a:cubicBezTo>
                    <a:pt x="13962" y="189043"/>
                    <a:pt x="57898" y="157168"/>
                    <a:pt x="131052" y="143656"/>
                  </a:cubicBezTo>
                  <a:cubicBezTo>
                    <a:pt x="126656" y="58053"/>
                    <a:pt x="272984" y="4563"/>
                    <a:pt x="393196" y="42275"/>
                  </a:cubicBezTo>
                  <a:cubicBezTo>
                    <a:pt x="421817" y="23626"/>
                    <a:pt x="462311" y="3286"/>
                    <a:pt x="520926" y="0"/>
                  </a:cubicBezTo>
                  <a:close/>
                </a:path>
              </a:pathLst>
            </a:custGeom>
            <a:solidFill>
              <a:srgbClr val="A7BFDC"/>
            </a:solidFill>
          </p:spPr>
          <p:txBody>
            <a:bodyPr/>
            <a:lstStyle/>
            <a:p>
              <a:endParaRPr lang="fr-FR"/>
            </a:p>
          </p:txBody>
        </p:sp>
        <p:sp>
          <p:nvSpPr>
            <p:cNvPr id="63" name="TextBox 63"/>
            <p:cNvSpPr txBox="1"/>
            <p:nvPr/>
          </p:nvSpPr>
          <p:spPr>
            <a:xfrm>
              <a:off x="43007" y="42769"/>
              <a:ext cx="831468" cy="373130"/>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13783412" y="1482957"/>
            <a:ext cx="3209289" cy="1322816"/>
          </a:xfrm>
          <a:prstGeom prst="rect">
            <a:avLst/>
          </a:prstGeom>
        </p:spPr>
        <p:txBody>
          <a:bodyPr lIns="0" tIns="0" rIns="0" bIns="0" rtlCol="0" anchor="t">
            <a:spAutoFit/>
          </a:bodyPr>
          <a:lstStyle/>
          <a:p>
            <a:pPr algn="ctr">
              <a:lnSpc>
                <a:spcPts val="3598"/>
              </a:lnSpc>
              <a:spcBef>
                <a:spcPct val="0"/>
              </a:spcBef>
            </a:pPr>
            <a:r>
              <a:rPr lang="en-US" sz="2570">
                <a:solidFill>
                  <a:srgbClr val="000000"/>
                </a:solidFill>
                <a:latin typeface="Inter"/>
                <a:ea typeface="Inter"/>
                <a:cs typeface="Inter"/>
                <a:sym typeface="Inter"/>
              </a:rPr>
              <a:t>I drop the longest ones and I keep the smallest one !</a:t>
            </a:r>
          </a:p>
        </p:txBody>
      </p:sp>
      <p:sp>
        <p:nvSpPr>
          <p:cNvPr id="65" name="Freeform 65"/>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PROCESS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94311"/>
            <a:ext cx="16708236" cy="4467194"/>
          </a:xfrm>
          <a:prstGeom prst="rect">
            <a:avLst/>
          </a:prstGeom>
        </p:spPr>
        <p:txBody>
          <a:bodyPr lIns="0" tIns="0" rIns="0" bIns="0" rtlCol="0" anchor="t">
            <a:spAutoFit/>
          </a:bodyPr>
          <a:lstStyle/>
          <a:p>
            <a:pPr algn="l">
              <a:lnSpc>
                <a:spcPts val="5251"/>
              </a:lnSpc>
            </a:pPr>
            <a:r>
              <a:rPr lang="en-US" sz="3751" b="1" u="sng">
                <a:solidFill>
                  <a:srgbClr val="000000"/>
                </a:solidFill>
                <a:latin typeface="29LT Riwaya Bold"/>
                <a:ea typeface="29LT Riwaya Bold"/>
                <a:cs typeface="29LT Riwaya Bold"/>
                <a:sym typeface="29LT Riwaya Bold"/>
              </a:rPr>
              <a:t>Route Reply (RREP)</a:t>
            </a:r>
          </a:p>
          <a:p>
            <a:pPr marL="788303" lvl="1" indent="-394151" algn="l">
              <a:lnSpc>
                <a:spcPts val="5111"/>
              </a:lnSpc>
              <a:buFont typeface="Arial"/>
              <a:buChar char="•"/>
            </a:pPr>
            <a:r>
              <a:rPr lang="en-US" sz="3651" b="1">
                <a:solidFill>
                  <a:srgbClr val="000000"/>
                </a:solidFill>
                <a:latin typeface="29LT Riwaya Bold"/>
                <a:ea typeface="29LT Riwaya Bold"/>
                <a:cs typeface="29LT Riwaya Bold"/>
                <a:sym typeface="29LT Riwaya Bold"/>
              </a:rPr>
              <a:t>Sent by the Destination (or Intermediate Node with Cached Route):</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When the RREQ reaches the destination, the destination node sends a Route Reply (RREP) back to the source using the accumulated route in the RREQ.</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If an intermediate node has a cached route to the destination, it can respond with an RREP instead of forwarding the RREQ further.</a:t>
            </a:r>
          </a:p>
          <a:p>
            <a:pPr algn="l">
              <a:lnSpc>
                <a:spcPts val="5251"/>
              </a:lnSpc>
            </a:pPr>
            <a:endParaRPr lang="en-US" sz="35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PROCESS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94311"/>
            <a:ext cx="16708236" cy="4431634"/>
          </a:xfrm>
          <a:prstGeom prst="rect">
            <a:avLst/>
          </a:prstGeom>
        </p:spPr>
        <p:txBody>
          <a:bodyPr lIns="0" tIns="0" rIns="0" bIns="0" rtlCol="0" anchor="t">
            <a:spAutoFit/>
          </a:bodyPr>
          <a:lstStyle/>
          <a:p>
            <a:pPr algn="l">
              <a:lnSpc>
                <a:spcPts val="5251"/>
              </a:lnSpc>
            </a:pPr>
            <a:r>
              <a:rPr lang="en-US" sz="3751" b="1" u="sng">
                <a:solidFill>
                  <a:srgbClr val="000000"/>
                </a:solidFill>
                <a:latin typeface="29LT Riwaya Bold"/>
                <a:ea typeface="29LT Riwaya Bold"/>
                <a:cs typeface="29LT Riwaya Bold"/>
                <a:sym typeface="29LT Riwaya Bold"/>
              </a:rPr>
              <a:t>Route Reply (RREP)</a:t>
            </a:r>
          </a:p>
          <a:p>
            <a:pPr marL="788303" lvl="1" indent="-394151" algn="l">
              <a:lnSpc>
                <a:spcPts val="5111"/>
              </a:lnSpc>
              <a:buFont typeface="Arial"/>
              <a:buChar char="•"/>
            </a:pPr>
            <a:r>
              <a:rPr lang="en-US" sz="3651" b="1">
                <a:solidFill>
                  <a:srgbClr val="000000"/>
                </a:solidFill>
                <a:latin typeface="29LT Riwaya Bold"/>
                <a:ea typeface="29LT Riwaya Bold"/>
                <a:cs typeface="29LT Riwaya Bold"/>
                <a:sym typeface="29LT Riwaya Bold"/>
              </a:rPr>
              <a:t>Unicast Nature:</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The RREP is sent</a:t>
            </a:r>
            <a:r>
              <a:rPr lang="en-US" sz="3551" b="1">
                <a:solidFill>
                  <a:srgbClr val="000000"/>
                </a:solidFill>
                <a:latin typeface="29LT Riwaya Bold"/>
                <a:ea typeface="29LT Riwaya Bold"/>
                <a:cs typeface="29LT Riwaya Bold"/>
                <a:sym typeface="29LT Riwaya Bold"/>
              </a:rPr>
              <a:t> unicast (directly)</a:t>
            </a:r>
            <a:r>
              <a:rPr lang="en-US" sz="3551">
                <a:solidFill>
                  <a:srgbClr val="000000"/>
                </a:solidFill>
                <a:latin typeface="29LT Riwaya"/>
                <a:ea typeface="29LT Riwaya"/>
                <a:cs typeface="29LT Riwaya"/>
                <a:sym typeface="29LT Riwaya"/>
              </a:rPr>
              <a:t> along the reverse of the route accumulated in the RREQ.</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Intermediate nodes don’t need to modify the RREP, as the route </a:t>
            </a:r>
            <a:r>
              <a:rPr lang="en-US" sz="3551" b="1">
                <a:solidFill>
                  <a:srgbClr val="000000"/>
                </a:solidFill>
                <a:latin typeface="29LT Riwaya Bold"/>
                <a:ea typeface="29LT Riwaya Bold"/>
                <a:cs typeface="29LT Riwaya Bold"/>
                <a:sym typeface="29LT Riwaya Bold"/>
              </a:rPr>
              <a:t>is already known.</a:t>
            </a:r>
          </a:p>
          <a:p>
            <a:pPr algn="l">
              <a:lnSpc>
                <a:spcPts val="4971"/>
              </a:lnSpc>
            </a:pPr>
            <a:endParaRPr lang="en-US" sz="3551" b="1">
              <a:solidFill>
                <a:srgbClr val="000000"/>
              </a:solidFill>
              <a:latin typeface="29LT Riwaya Bold"/>
              <a:ea typeface="29LT Riwaya Bold"/>
              <a:cs typeface="29LT Riwaya Bold"/>
              <a:sym typeface="29LT Riwaya Bold"/>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3509623" y="4481311"/>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3667783" y="4494175"/>
            <a:ext cx="2655540" cy="414681"/>
          </a:xfrm>
          <a:prstGeom prst="rect">
            <a:avLst/>
          </a:prstGeom>
        </p:spPr>
        <p:txBody>
          <a:bodyPr lIns="0" tIns="0" rIns="0" bIns="0" rtlCol="0" anchor="t">
            <a:spAutoFit/>
          </a:bodyPr>
          <a:lstStyle/>
          <a:p>
            <a:pPr algn="ctr">
              <a:lnSpc>
                <a:spcPts val="3393"/>
              </a:lnSpc>
              <a:spcBef>
                <a:spcPct val="0"/>
              </a:spcBef>
            </a:pPr>
            <a:r>
              <a:rPr lang="en-US" sz="2423" b="1">
                <a:solidFill>
                  <a:srgbClr val="000000"/>
                </a:solidFill>
                <a:latin typeface="Inter Bold"/>
                <a:ea typeface="Inter Bold"/>
                <a:cs typeface="Inter Bold"/>
                <a:sym typeface="Inter Bold"/>
              </a:rPr>
              <a:t>3</a:t>
            </a:r>
            <a:r>
              <a:rPr lang="en-US" sz="2423">
                <a:solidFill>
                  <a:srgbClr val="000000"/>
                </a:solidFill>
                <a:latin typeface="Inter"/>
                <a:ea typeface="Inter"/>
                <a:cs typeface="Inter"/>
                <a:sym typeface="Inter"/>
              </a:rPr>
              <a:t> | C , E , H |</a:t>
            </a:r>
            <a:r>
              <a:rPr lang="en-US" sz="2423" b="1">
                <a:solidFill>
                  <a:srgbClr val="000000"/>
                </a:solidFill>
                <a:latin typeface="Inter Bold"/>
                <a:ea typeface="Inter Bold"/>
                <a:cs typeface="Inter Bold"/>
                <a:sym typeface="Inter Bold"/>
              </a:rPr>
              <a:t> A</a:t>
            </a:r>
            <a:r>
              <a:rPr lang="en-US" sz="2423">
                <a:solidFill>
                  <a:srgbClr val="000000"/>
                </a:solidFill>
                <a:latin typeface="Inter"/>
                <a:ea typeface="Inter"/>
                <a:cs typeface="Inter"/>
                <a:sym typeface="Inter"/>
              </a:rPr>
              <a:t> | </a:t>
            </a:r>
            <a:r>
              <a:rPr lang="en-US" sz="2423" b="1">
                <a:solidFill>
                  <a:srgbClr val="000000"/>
                </a:solidFill>
                <a:latin typeface="Inter Bold"/>
                <a:ea typeface="Inter Bold"/>
                <a:cs typeface="Inter Bold"/>
                <a:sym typeface="Inter Bold"/>
              </a:rPr>
              <a:t>J</a:t>
            </a:r>
            <a:r>
              <a:rPr lang="en-US" sz="2423">
                <a:solidFill>
                  <a:srgbClr val="000000"/>
                </a:solidFill>
                <a:latin typeface="Inter"/>
                <a:ea typeface="Inter"/>
                <a:cs typeface="Inter"/>
                <a:sym typeface="Inter"/>
              </a:rPr>
              <a:t> </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3509623" y="4481311"/>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3695279" y="4494175"/>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grpSp>
        <p:nvGrpSpPr>
          <p:cNvPr id="64" name="Group 64"/>
          <p:cNvGrpSpPr/>
          <p:nvPr/>
        </p:nvGrpSpPr>
        <p:grpSpPr>
          <a:xfrm>
            <a:off x="13360304" y="1115688"/>
            <a:ext cx="3817715" cy="2019018"/>
            <a:chOff x="0" y="0"/>
            <a:chExt cx="917482" cy="485215"/>
          </a:xfrm>
        </p:grpSpPr>
        <p:sp>
          <p:nvSpPr>
            <p:cNvPr id="65" name="Freeform 65"/>
            <p:cNvSpPr/>
            <p:nvPr/>
          </p:nvSpPr>
          <p:spPr>
            <a:xfrm>
              <a:off x="0" y="0"/>
              <a:ext cx="932671" cy="489453"/>
            </a:xfrm>
            <a:custGeom>
              <a:avLst/>
              <a:gdLst/>
              <a:ahLst/>
              <a:cxnLst/>
              <a:rect l="l" t="t" r="r" b="b"/>
              <a:pathLst>
                <a:path w="932671" h="489453">
                  <a:moveTo>
                    <a:pt x="520926" y="0"/>
                  </a:moveTo>
                  <a:cubicBezTo>
                    <a:pt x="530990" y="0"/>
                    <a:pt x="541114" y="0"/>
                    <a:pt x="551157" y="0"/>
                  </a:cubicBezTo>
                  <a:cubicBezTo>
                    <a:pt x="631232" y="8104"/>
                    <a:pt x="681275" y="35081"/>
                    <a:pt x="704069" y="79222"/>
                  </a:cubicBezTo>
                  <a:cubicBezTo>
                    <a:pt x="837567" y="73336"/>
                    <a:pt x="932671" y="156802"/>
                    <a:pt x="875476" y="238720"/>
                  </a:cubicBezTo>
                  <a:cubicBezTo>
                    <a:pt x="895146" y="255934"/>
                    <a:pt x="911556" y="275189"/>
                    <a:pt x="917482" y="301032"/>
                  </a:cubicBezTo>
                  <a:cubicBezTo>
                    <a:pt x="917482" y="308435"/>
                    <a:pt x="917482" y="315821"/>
                    <a:pt x="917482" y="323223"/>
                  </a:cubicBezTo>
                  <a:cubicBezTo>
                    <a:pt x="899821" y="388997"/>
                    <a:pt x="823823" y="433443"/>
                    <a:pt x="699055" y="421478"/>
                  </a:cubicBezTo>
                  <a:cubicBezTo>
                    <a:pt x="666954" y="455250"/>
                    <a:pt x="609832" y="489453"/>
                    <a:pt x="520945" y="484858"/>
                  </a:cubicBezTo>
                  <a:cubicBezTo>
                    <a:pt x="475001" y="482641"/>
                    <a:pt x="443038" y="469799"/>
                    <a:pt x="415053" y="454197"/>
                  </a:cubicBezTo>
                  <a:cubicBezTo>
                    <a:pt x="385578" y="467166"/>
                    <a:pt x="353655" y="477344"/>
                    <a:pt x="307531" y="477456"/>
                  </a:cubicBezTo>
                  <a:cubicBezTo>
                    <a:pt x="200824" y="477648"/>
                    <a:pt x="129441" y="427684"/>
                    <a:pt x="127710" y="359149"/>
                  </a:cubicBezTo>
                  <a:cubicBezTo>
                    <a:pt x="59112" y="343116"/>
                    <a:pt x="12650" y="313189"/>
                    <a:pt x="0" y="261979"/>
                  </a:cubicBezTo>
                  <a:cubicBezTo>
                    <a:pt x="0" y="254577"/>
                    <a:pt x="0" y="247159"/>
                    <a:pt x="0" y="239789"/>
                  </a:cubicBezTo>
                  <a:cubicBezTo>
                    <a:pt x="13962" y="189043"/>
                    <a:pt x="57898" y="157168"/>
                    <a:pt x="131052" y="143656"/>
                  </a:cubicBezTo>
                  <a:cubicBezTo>
                    <a:pt x="126656" y="58053"/>
                    <a:pt x="272984" y="4563"/>
                    <a:pt x="393196" y="42275"/>
                  </a:cubicBezTo>
                  <a:cubicBezTo>
                    <a:pt x="421817" y="23626"/>
                    <a:pt x="462311" y="3286"/>
                    <a:pt x="520926" y="0"/>
                  </a:cubicBezTo>
                  <a:close/>
                </a:path>
              </a:pathLst>
            </a:custGeom>
            <a:solidFill>
              <a:srgbClr val="A7BFDC"/>
            </a:solidFill>
          </p:spPr>
          <p:txBody>
            <a:bodyPr/>
            <a:lstStyle/>
            <a:p>
              <a:endParaRPr lang="fr-FR"/>
            </a:p>
          </p:txBody>
        </p:sp>
        <p:sp>
          <p:nvSpPr>
            <p:cNvPr id="66" name="TextBox 66"/>
            <p:cNvSpPr txBox="1"/>
            <p:nvPr/>
          </p:nvSpPr>
          <p:spPr>
            <a:xfrm>
              <a:off x="43007" y="42769"/>
              <a:ext cx="831468" cy="373130"/>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13695279" y="1579035"/>
            <a:ext cx="3209289" cy="1322816"/>
          </a:xfrm>
          <a:prstGeom prst="rect">
            <a:avLst/>
          </a:prstGeom>
        </p:spPr>
        <p:txBody>
          <a:bodyPr lIns="0" tIns="0" rIns="0" bIns="0" rtlCol="0" anchor="t">
            <a:spAutoFit/>
          </a:bodyPr>
          <a:lstStyle/>
          <a:p>
            <a:pPr algn="ctr">
              <a:lnSpc>
                <a:spcPts val="3598"/>
              </a:lnSpc>
            </a:pPr>
            <a:r>
              <a:rPr lang="en-US" sz="2570">
                <a:solidFill>
                  <a:srgbClr val="000000"/>
                </a:solidFill>
                <a:latin typeface="Inter"/>
                <a:ea typeface="Inter"/>
                <a:cs typeface="Inter"/>
                <a:sym typeface="Inter"/>
              </a:rPr>
              <a:t>You found me A !</a:t>
            </a:r>
          </a:p>
          <a:p>
            <a:pPr algn="ctr">
              <a:lnSpc>
                <a:spcPts val="3598"/>
              </a:lnSpc>
              <a:spcBef>
                <a:spcPct val="0"/>
              </a:spcBef>
            </a:pPr>
            <a:r>
              <a:rPr lang="en-US" sz="2570">
                <a:solidFill>
                  <a:srgbClr val="000000"/>
                </a:solidFill>
                <a:latin typeface="Inter"/>
                <a:ea typeface="Inter"/>
                <a:cs typeface="Inter"/>
                <a:sym typeface="Inter"/>
              </a:rPr>
              <a:t>take the path to get me</a:t>
            </a:r>
          </a:p>
        </p:txBody>
      </p:sp>
      <p:sp>
        <p:nvSpPr>
          <p:cNvPr id="68" name="Freeform 6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50707"/>
            <a:chOff x="0" y="0"/>
            <a:chExt cx="4816593" cy="487429"/>
          </a:xfrm>
        </p:grpSpPr>
        <p:sp>
          <p:nvSpPr>
            <p:cNvPr id="3" name="Freeform 3"/>
            <p:cNvSpPr/>
            <p:nvPr/>
          </p:nvSpPr>
          <p:spPr>
            <a:xfrm>
              <a:off x="0" y="0"/>
              <a:ext cx="4816592" cy="487429"/>
            </a:xfrm>
            <a:custGeom>
              <a:avLst/>
              <a:gdLst/>
              <a:ahLst/>
              <a:cxnLst/>
              <a:rect l="l" t="t" r="r" b="b"/>
              <a:pathLst>
                <a:path w="4816592" h="487429">
                  <a:moveTo>
                    <a:pt x="0" y="0"/>
                  </a:moveTo>
                  <a:lnTo>
                    <a:pt x="4816592" y="0"/>
                  </a:lnTo>
                  <a:lnTo>
                    <a:pt x="4816592" y="487429"/>
                  </a:lnTo>
                  <a:lnTo>
                    <a:pt x="0" y="487429"/>
                  </a:lnTo>
                  <a:close/>
                </a:path>
              </a:pathLst>
            </a:custGeom>
            <a:solidFill>
              <a:srgbClr val="1891C8"/>
            </a:solidFill>
          </p:spPr>
          <p:txBody>
            <a:bodyPr/>
            <a:lstStyle/>
            <a:p>
              <a:endParaRPr lang="fr-FR"/>
            </a:p>
          </p:txBody>
        </p:sp>
        <p:sp>
          <p:nvSpPr>
            <p:cNvPr id="4" name="TextBox 4"/>
            <p:cNvSpPr txBox="1"/>
            <p:nvPr/>
          </p:nvSpPr>
          <p:spPr>
            <a:xfrm>
              <a:off x="0" y="-38100"/>
              <a:ext cx="4816593" cy="5255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447512" y="8432815"/>
            <a:ext cx="1479329" cy="1479329"/>
            <a:chOff x="0" y="0"/>
            <a:chExt cx="812800" cy="812800"/>
          </a:xfrm>
        </p:grpSpPr>
        <p:sp>
          <p:nvSpPr>
            <p:cNvPr id="6" name="Freeform 6"/>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1891C8">
                <a:alpha val="29804"/>
              </a:srgbClr>
            </a:solidFill>
          </p:spPr>
          <p:txBody>
            <a:bodyPr/>
            <a:lstStyle/>
            <a:p>
              <a:endParaRPr lang="fr-FR"/>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462449" y="9312061"/>
            <a:ext cx="771724" cy="7717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891C8">
                  <a:alpha val="40000"/>
                </a:srgbClr>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489094" y="5478087"/>
            <a:ext cx="2954728" cy="295472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98FCA">
                  <a:alpha val="19608"/>
                </a:srgbClr>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6051258" y="5215787"/>
            <a:ext cx="6241942" cy="4096274"/>
          </a:xfrm>
          <a:custGeom>
            <a:avLst/>
            <a:gdLst/>
            <a:ahLst/>
            <a:cxnLst/>
            <a:rect l="l" t="t" r="r" b="b"/>
            <a:pathLst>
              <a:path w="6241942" h="4096274">
                <a:moveTo>
                  <a:pt x="0" y="0"/>
                </a:moveTo>
                <a:lnTo>
                  <a:pt x="6241942" y="0"/>
                </a:lnTo>
                <a:lnTo>
                  <a:pt x="6241942" y="4096274"/>
                </a:lnTo>
                <a:lnTo>
                  <a:pt x="0" y="4096274"/>
                </a:lnTo>
                <a:lnTo>
                  <a:pt x="0" y="0"/>
                </a:lnTo>
                <a:close/>
              </a:path>
            </a:pathLst>
          </a:custGeom>
          <a:blipFill>
            <a:blip r:embed="rId2"/>
            <a:stretch>
              <a:fillRect/>
            </a:stretch>
          </a:blipFill>
        </p:spPr>
        <p:txBody>
          <a:bodyPr/>
          <a:lstStyle/>
          <a:p>
            <a:endParaRPr lang="fr-FR"/>
          </a:p>
        </p:txBody>
      </p:sp>
      <p:sp>
        <p:nvSpPr>
          <p:cNvPr id="15" name="TextBox 15"/>
          <p:cNvSpPr txBox="1"/>
          <p:nvPr/>
        </p:nvSpPr>
        <p:spPr>
          <a:xfrm>
            <a:off x="4407716" y="110524"/>
            <a:ext cx="9416109" cy="1467734"/>
          </a:xfrm>
          <a:prstGeom prst="rect">
            <a:avLst/>
          </a:prstGeom>
        </p:spPr>
        <p:txBody>
          <a:bodyPr lIns="0" tIns="0" rIns="0" bIns="0" rtlCol="0" anchor="t">
            <a:spAutoFit/>
          </a:bodyPr>
          <a:lstStyle/>
          <a:p>
            <a:pPr algn="l">
              <a:lnSpc>
                <a:spcPts val="12067"/>
              </a:lnSpc>
            </a:pPr>
            <a:r>
              <a:rPr lang="en-US" sz="8619" b="1" spc="172">
                <a:solidFill>
                  <a:srgbClr val="FFFFFF"/>
                </a:solidFill>
                <a:latin typeface="Garet Bold"/>
                <a:ea typeface="Garet Bold"/>
                <a:cs typeface="Garet Bold"/>
                <a:sym typeface="Garet Bold"/>
              </a:rPr>
              <a:t>INTRODUCTION</a:t>
            </a:r>
          </a:p>
        </p:txBody>
      </p:sp>
      <p:sp>
        <p:nvSpPr>
          <p:cNvPr id="16" name="TextBox 16"/>
          <p:cNvSpPr txBox="1"/>
          <p:nvPr/>
        </p:nvSpPr>
        <p:spPr>
          <a:xfrm>
            <a:off x="1028700" y="2528853"/>
            <a:ext cx="16287059" cy="2527936"/>
          </a:xfrm>
          <a:prstGeom prst="rect">
            <a:avLst/>
          </a:prstGeom>
        </p:spPr>
        <p:txBody>
          <a:bodyPr lIns="0" tIns="0" rIns="0" bIns="0" rtlCol="0" anchor="t">
            <a:spAutoFit/>
          </a:bodyPr>
          <a:lstStyle/>
          <a:p>
            <a:pPr marL="777230" lvl="1" indent="-388615" algn="l">
              <a:lnSpc>
                <a:spcPts val="5039"/>
              </a:lnSpc>
              <a:buFont typeface="Arial"/>
              <a:buChar char="•"/>
            </a:pPr>
            <a:r>
              <a:rPr lang="en-US" sz="3599">
                <a:solidFill>
                  <a:srgbClr val="000000"/>
                </a:solidFill>
                <a:latin typeface="29LT Riwaya"/>
                <a:ea typeface="29LT Riwaya"/>
                <a:cs typeface="29LT Riwaya"/>
                <a:sym typeface="29LT Riwaya"/>
              </a:rPr>
              <a:t>Imagine a city hit by a massive </a:t>
            </a:r>
            <a:r>
              <a:rPr lang="en-US" sz="3599" b="1">
                <a:solidFill>
                  <a:srgbClr val="000000"/>
                </a:solidFill>
                <a:latin typeface="29LT Riwaya Bold"/>
                <a:ea typeface="29LT Riwaya Bold"/>
                <a:cs typeface="29LT Riwaya Bold"/>
                <a:sym typeface="29LT Riwaya Bold"/>
              </a:rPr>
              <a:t>earthquake</a:t>
            </a:r>
            <a:r>
              <a:rPr lang="en-US" sz="3599">
                <a:solidFill>
                  <a:srgbClr val="000000"/>
                </a:solidFill>
                <a:latin typeface="29LT Riwaya"/>
                <a:ea typeface="29LT Riwaya"/>
                <a:cs typeface="29LT Riwaya"/>
                <a:sym typeface="29LT Riwaya"/>
              </a:rPr>
              <a:t>. Communication lines are down, power is out, and traditional networks are unusable. How can rescue teams coordinate their efforts and share critical information in such chaos?</a:t>
            </a:r>
          </a:p>
          <a:p>
            <a:pPr algn="l">
              <a:lnSpc>
                <a:spcPts val="5039"/>
              </a:lnSpc>
              <a:spcBef>
                <a:spcPct val="0"/>
              </a:spcBef>
            </a:pPr>
            <a:endParaRPr lang="en-US" sz="3599">
              <a:solidFill>
                <a:srgbClr val="000000"/>
              </a:solidFill>
              <a:latin typeface="29LT Riwaya"/>
              <a:ea typeface="29LT Riwaya"/>
              <a:cs typeface="29LT Riwaya"/>
              <a:sym typeface="29LT Riwaya"/>
            </a:endParaRPr>
          </a:p>
        </p:txBody>
      </p:sp>
      <p:sp>
        <p:nvSpPr>
          <p:cNvPr id="17" name="Freeform 1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3"/>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3509623" y="4481311"/>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3695279" y="4494175"/>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grpSp>
        <p:nvGrpSpPr>
          <p:cNvPr id="64" name="Group 64"/>
          <p:cNvGrpSpPr/>
          <p:nvPr/>
        </p:nvGrpSpPr>
        <p:grpSpPr>
          <a:xfrm>
            <a:off x="13360304" y="1115688"/>
            <a:ext cx="3817715" cy="2019018"/>
            <a:chOff x="0" y="0"/>
            <a:chExt cx="917482" cy="485215"/>
          </a:xfrm>
        </p:grpSpPr>
        <p:sp>
          <p:nvSpPr>
            <p:cNvPr id="65" name="Freeform 65"/>
            <p:cNvSpPr/>
            <p:nvPr/>
          </p:nvSpPr>
          <p:spPr>
            <a:xfrm>
              <a:off x="0" y="0"/>
              <a:ext cx="932671" cy="489453"/>
            </a:xfrm>
            <a:custGeom>
              <a:avLst/>
              <a:gdLst/>
              <a:ahLst/>
              <a:cxnLst/>
              <a:rect l="l" t="t" r="r" b="b"/>
              <a:pathLst>
                <a:path w="932671" h="489453">
                  <a:moveTo>
                    <a:pt x="520926" y="0"/>
                  </a:moveTo>
                  <a:cubicBezTo>
                    <a:pt x="530990" y="0"/>
                    <a:pt x="541114" y="0"/>
                    <a:pt x="551157" y="0"/>
                  </a:cubicBezTo>
                  <a:cubicBezTo>
                    <a:pt x="631232" y="8104"/>
                    <a:pt x="681275" y="35081"/>
                    <a:pt x="704069" y="79222"/>
                  </a:cubicBezTo>
                  <a:cubicBezTo>
                    <a:pt x="837567" y="73336"/>
                    <a:pt x="932671" y="156802"/>
                    <a:pt x="875476" y="238720"/>
                  </a:cubicBezTo>
                  <a:cubicBezTo>
                    <a:pt x="895146" y="255934"/>
                    <a:pt x="911556" y="275189"/>
                    <a:pt x="917482" y="301032"/>
                  </a:cubicBezTo>
                  <a:cubicBezTo>
                    <a:pt x="917482" y="308435"/>
                    <a:pt x="917482" y="315821"/>
                    <a:pt x="917482" y="323223"/>
                  </a:cubicBezTo>
                  <a:cubicBezTo>
                    <a:pt x="899821" y="388997"/>
                    <a:pt x="823823" y="433443"/>
                    <a:pt x="699055" y="421478"/>
                  </a:cubicBezTo>
                  <a:cubicBezTo>
                    <a:pt x="666954" y="455250"/>
                    <a:pt x="609832" y="489453"/>
                    <a:pt x="520945" y="484858"/>
                  </a:cubicBezTo>
                  <a:cubicBezTo>
                    <a:pt x="475001" y="482641"/>
                    <a:pt x="443038" y="469799"/>
                    <a:pt x="415053" y="454197"/>
                  </a:cubicBezTo>
                  <a:cubicBezTo>
                    <a:pt x="385578" y="467166"/>
                    <a:pt x="353655" y="477344"/>
                    <a:pt x="307531" y="477456"/>
                  </a:cubicBezTo>
                  <a:cubicBezTo>
                    <a:pt x="200824" y="477648"/>
                    <a:pt x="129441" y="427684"/>
                    <a:pt x="127710" y="359149"/>
                  </a:cubicBezTo>
                  <a:cubicBezTo>
                    <a:pt x="59112" y="343116"/>
                    <a:pt x="12650" y="313189"/>
                    <a:pt x="0" y="261979"/>
                  </a:cubicBezTo>
                  <a:cubicBezTo>
                    <a:pt x="0" y="254577"/>
                    <a:pt x="0" y="247159"/>
                    <a:pt x="0" y="239789"/>
                  </a:cubicBezTo>
                  <a:cubicBezTo>
                    <a:pt x="13962" y="189043"/>
                    <a:pt x="57898" y="157168"/>
                    <a:pt x="131052" y="143656"/>
                  </a:cubicBezTo>
                  <a:cubicBezTo>
                    <a:pt x="126656" y="58053"/>
                    <a:pt x="272984" y="4563"/>
                    <a:pt x="393196" y="42275"/>
                  </a:cubicBezTo>
                  <a:cubicBezTo>
                    <a:pt x="421817" y="23626"/>
                    <a:pt x="462311" y="3286"/>
                    <a:pt x="520926" y="0"/>
                  </a:cubicBezTo>
                  <a:close/>
                </a:path>
              </a:pathLst>
            </a:custGeom>
            <a:solidFill>
              <a:srgbClr val="A7BFDC"/>
            </a:solidFill>
          </p:spPr>
          <p:txBody>
            <a:bodyPr/>
            <a:lstStyle/>
            <a:p>
              <a:endParaRPr lang="fr-FR"/>
            </a:p>
          </p:txBody>
        </p:sp>
        <p:sp>
          <p:nvSpPr>
            <p:cNvPr id="66" name="TextBox 66"/>
            <p:cNvSpPr txBox="1"/>
            <p:nvPr/>
          </p:nvSpPr>
          <p:spPr>
            <a:xfrm>
              <a:off x="43007" y="42769"/>
              <a:ext cx="831468" cy="373130"/>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13824512" y="1659463"/>
            <a:ext cx="3209289" cy="875988"/>
          </a:xfrm>
          <a:prstGeom prst="rect">
            <a:avLst/>
          </a:prstGeom>
        </p:spPr>
        <p:txBody>
          <a:bodyPr lIns="0" tIns="0" rIns="0" bIns="0" rtlCol="0" anchor="t">
            <a:spAutoFit/>
          </a:bodyPr>
          <a:lstStyle/>
          <a:p>
            <a:pPr algn="ctr">
              <a:lnSpc>
                <a:spcPts val="3598"/>
              </a:lnSpc>
            </a:pPr>
            <a:r>
              <a:rPr lang="en-US" sz="2570">
                <a:solidFill>
                  <a:srgbClr val="000000"/>
                </a:solidFill>
                <a:latin typeface="Inter"/>
                <a:ea typeface="Inter"/>
                <a:cs typeface="Inter"/>
                <a:sym typeface="Inter"/>
              </a:rPr>
              <a:t>I am gonna send a</a:t>
            </a:r>
          </a:p>
          <a:p>
            <a:pPr algn="ctr">
              <a:lnSpc>
                <a:spcPts val="3598"/>
              </a:lnSpc>
              <a:spcBef>
                <a:spcPct val="0"/>
              </a:spcBef>
            </a:pPr>
            <a:r>
              <a:rPr lang="en-US" sz="2570">
                <a:solidFill>
                  <a:srgbClr val="000000"/>
                </a:solidFill>
                <a:latin typeface="Inter"/>
                <a:ea typeface="Inter"/>
                <a:cs typeface="Inter"/>
                <a:sym typeface="Inter"/>
              </a:rPr>
              <a:t>RREP message !</a:t>
            </a:r>
          </a:p>
        </p:txBody>
      </p:sp>
      <p:sp>
        <p:nvSpPr>
          <p:cNvPr id="68" name="Freeform 6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3509623" y="4481311"/>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3695279" y="4494175"/>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0154059" y="5324011"/>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0339716" y="5336876"/>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7531898" y="6428373"/>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7717554" y="6441237"/>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3568138" y="8297583"/>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3753794" y="8310448"/>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051963" y="6282809"/>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237619" y="6295673"/>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sp>
        <p:nvSpPr>
          <p:cNvPr id="64" name="Freeform 64"/>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051963" y="6282809"/>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237619" y="6295673"/>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grpSp>
        <p:nvGrpSpPr>
          <p:cNvPr id="64" name="Group 64"/>
          <p:cNvGrpSpPr/>
          <p:nvPr/>
        </p:nvGrpSpPr>
        <p:grpSpPr>
          <a:xfrm>
            <a:off x="221605" y="3211637"/>
            <a:ext cx="3072041" cy="2016027"/>
            <a:chOff x="0" y="0"/>
            <a:chExt cx="812800" cy="533400"/>
          </a:xfrm>
        </p:grpSpPr>
        <p:sp>
          <p:nvSpPr>
            <p:cNvPr id="65" name="Freeform 65"/>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B4E5E4"/>
            </a:solidFill>
          </p:spPr>
          <p:txBody>
            <a:bodyPr/>
            <a:lstStyle/>
            <a:p>
              <a:endParaRPr lang="fr-FR"/>
            </a:p>
          </p:txBody>
        </p:sp>
        <p:sp>
          <p:nvSpPr>
            <p:cNvPr id="66" name="TextBox 66"/>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405063" y="3769701"/>
            <a:ext cx="2715688" cy="955627"/>
          </a:xfrm>
          <a:prstGeom prst="rect">
            <a:avLst/>
          </a:prstGeom>
        </p:spPr>
        <p:txBody>
          <a:bodyPr lIns="0" tIns="0" rIns="0" bIns="0" rtlCol="0" anchor="t">
            <a:spAutoFit/>
          </a:bodyPr>
          <a:lstStyle/>
          <a:p>
            <a:pPr algn="ctr">
              <a:lnSpc>
                <a:spcPts val="3858"/>
              </a:lnSpc>
              <a:spcBef>
                <a:spcPct val="0"/>
              </a:spcBef>
            </a:pPr>
            <a:r>
              <a:rPr lang="en-US" sz="2756" dirty="0">
                <a:solidFill>
                  <a:srgbClr val="000000"/>
                </a:solidFill>
                <a:latin typeface="Inter"/>
                <a:ea typeface="Inter"/>
                <a:cs typeface="Inter"/>
                <a:sym typeface="Inter"/>
              </a:rPr>
              <a:t>That’s what I am talking about !</a:t>
            </a:r>
          </a:p>
        </p:txBody>
      </p:sp>
      <p:sp>
        <p:nvSpPr>
          <p:cNvPr id="68" name="Freeform 6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051963" y="6282809"/>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237619" y="6295673"/>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grpSp>
        <p:nvGrpSpPr>
          <p:cNvPr id="64" name="Group 64"/>
          <p:cNvGrpSpPr/>
          <p:nvPr/>
        </p:nvGrpSpPr>
        <p:grpSpPr>
          <a:xfrm>
            <a:off x="221605" y="3211637"/>
            <a:ext cx="3072041" cy="2016027"/>
            <a:chOff x="0" y="0"/>
            <a:chExt cx="812800" cy="533400"/>
          </a:xfrm>
        </p:grpSpPr>
        <p:sp>
          <p:nvSpPr>
            <p:cNvPr id="65" name="Freeform 65"/>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B4E5E4"/>
            </a:solidFill>
          </p:spPr>
          <p:txBody>
            <a:bodyPr/>
            <a:lstStyle/>
            <a:p>
              <a:endParaRPr lang="fr-FR"/>
            </a:p>
          </p:txBody>
        </p:sp>
        <p:sp>
          <p:nvSpPr>
            <p:cNvPr id="66" name="TextBox 66"/>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405063" y="3503370"/>
            <a:ext cx="2715688" cy="1439871"/>
          </a:xfrm>
          <a:prstGeom prst="rect">
            <a:avLst/>
          </a:prstGeom>
        </p:spPr>
        <p:txBody>
          <a:bodyPr lIns="0" tIns="0" rIns="0" bIns="0" rtlCol="0" anchor="t">
            <a:spAutoFit/>
          </a:bodyPr>
          <a:lstStyle/>
          <a:p>
            <a:pPr algn="ctr">
              <a:lnSpc>
                <a:spcPts val="3858"/>
              </a:lnSpc>
              <a:spcBef>
                <a:spcPct val="0"/>
              </a:spcBef>
            </a:pPr>
            <a:r>
              <a:rPr lang="en-US" sz="2756">
                <a:solidFill>
                  <a:srgbClr val="000000"/>
                </a:solidFill>
                <a:latin typeface="Inter"/>
                <a:ea typeface="Inter"/>
                <a:cs typeface="Inter"/>
                <a:sym typeface="Inter"/>
              </a:rPr>
              <a:t>Now I use this path as a header</a:t>
            </a:r>
          </a:p>
        </p:txBody>
      </p:sp>
      <p:sp>
        <p:nvSpPr>
          <p:cNvPr id="68" name="Freeform 6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051963" y="6282809"/>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221605" y="3211637"/>
            <a:ext cx="3129449" cy="2032045"/>
            <a:chOff x="0" y="0"/>
            <a:chExt cx="827989" cy="537638"/>
          </a:xfrm>
        </p:grpSpPr>
        <p:sp>
          <p:nvSpPr>
            <p:cNvPr id="64" name="Freeform 64"/>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B4E5E4"/>
            </a:solidFill>
          </p:spPr>
          <p:txBody>
            <a:bodyPr/>
            <a:lstStyle/>
            <a:p>
              <a:endParaRPr lang="fr-FR" dirty="0"/>
            </a:p>
          </p:txBody>
        </p:sp>
        <p:sp>
          <p:nvSpPr>
            <p:cNvPr id="65" name="TextBox 65"/>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66" name="TextBox 66"/>
          <p:cNvSpPr txBox="1"/>
          <p:nvPr/>
        </p:nvSpPr>
        <p:spPr>
          <a:xfrm>
            <a:off x="405063" y="3503370"/>
            <a:ext cx="2715688" cy="1439871"/>
          </a:xfrm>
          <a:prstGeom prst="rect">
            <a:avLst/>
          </a:prstGeom>
        </p:spPr>
        <p:txBody>
          <a:bodyPr lIns="0" tIns="0" rIns="0" bIns="0" rtlCol="0" anchor="t">
            <a:spAutoFit/>
          </a:bodyPr>
          <a:lstStyle/>
          <a:p>
            <a:pPr algn="ctr">
              <a:lnSpc>
                <a:spcPts val="3858"/>
              </a:lnSpc>
              <a:spcBef>
                <a:spcPct val="0"/>
              </a:spcBef>
            </a:pPr>
            <a:r>
              <a:rPr lang="en-US" sz="2756" dirty="0">
                <a:solidFill>
                  <a:srgbClr val="000000"/>
                </a:solidFill>
                <a:latin typeface="Inter"/>
                <a:ea typeface="Inter"/>
                <a:cs typeface="Inter"/>
                <a:sym typeface="Inter"/>
              </a:rPr>
              <a:t>Now I use this path as a header</a:t>
            </a:r>
          </a:p>
        </p:txBody>
      </p:sp>
      <p:grpSp>
        <p:nvGrpSpPr>
          <p:cNvPr id="67" name="Group 67"/>
          <p:cNvGrpSpPr/>
          <p:nvPr/>
        </p:nvGrpSpPr>
        <p:grpSpPr>
          <a:xfrm>
            <a:off x="1044189" y="6770844"/>
            <a:ext cx="2971861" cy="488035"/>
            <a:chOff x="0" y="0"/>
            <a:chExt cx="782712" cy="128536"/>
          </a:xfrm>
        </p:grpSpPr>
        <p:sp>
          <p:nvSpPr>
            <p:cNvPr id="68" name="Freeform 68"/>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9" name="TextBox 69"/>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70" name="TextBox 70"/>
          <p:cNvSpPr txBox="1"/>
          <p:nvPr/>
        </p:nvSpPr>
        <p:spPr>
          <a:xfrm>
            <a:off x="1237619" y="6783708"/>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sp>
        <p:nvSpPr>
          <p:cNvPr id="71" name="TextBox 71"/>
          <p:cNvSpPr txBox="1"/>
          <p:nvPr/>
        </p:nvSpPr>
        <p:spPr>
          <a:xfrm>
            <a:off x="2120319" y="6295673"/>
            <a:ext cx="835149"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DATA</a:t>
            </a:r>
          </a:p>
        </p:txBody>
      </p:sp>
      <p:sp>
        <p:nvSpPr>
          <p:cNvPr id="72" name="Freeform 72"/>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9487" y="5431773"/>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67170" y="73603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540954">
            <a:off x="3613210" y="24840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879219">
            <a:off x="10597722" y="4472834"/>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36795">
            <a:off x="6154749" y="1868776"/>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427196" y="5576898"/>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105118" y="7221255"/>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2923832">
            <a:off x="12694178" y="6769704"/>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118321" y="3614963"/>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5" name="Group 45"/>
          <p:cNvGrpSpPr/>
          <p:nvPr/>
        </p:nvGrpSpPr>
        <p:grpSpPr>
          <a:xfrm rot="-1574851">
            <a:off x="9302220" y="1945707"/>
            <a:ext cx="1181264" cy="118126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8" name="AutoShape 48"/>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9" name="AutoShape 49"/>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50" name="TextBox 50"/>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1" name="TextBox 51"/>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2" name="TextBox 52"/>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3" name="TextBox 53"/>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4" name="TextBox 54"/>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5" name="TextBox 55"/>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6" name="TextBox 56"/>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7" name="TextBox 57"/>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8" name="TextBox 58"/>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9" name="TextBox 59"/>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0" name="Group 60"/>
          <p:cNvGrpSpPr/>
          <p:nvPr/>
        </p:nvGrpSpPr>
        <p:grpSpPr>
          <a:xfrm>
            <a:off x="1051963" y="6282809"/>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221605" y="3155233"/>
            <a:ext cx="3072041" cy="2072432"/>
            <a:chOff x="0" y="0"/>
            <a:chExt cx="812800" cy="548324"/>
          </a:xfrm>
        </p:grpSpPr>
        <p:sp>
          <p:nvSpPr>
            <p:cNvPr id="64" name="Freeform 64"/>
            <p:cNvSpPr/>
            <p:nvPr/>
          </p:nvSpPr>
          <p:spPr>
            <a:xfrm>
              <a:off x="0" y="0"/>
              <a:ext cx="827989" cy="552561"/>
            </a:xfrm>
            <a:custGeom>
              <a:avLst/>
              <a:gdLst/>
              <a:ahLst/>
              <a:cxnLst/>
              <a:rect l="l" t="t" r="r" b="b"/>
              <a:pathLst>
                <a:path w="827989" h="552561">
                  <a:moveTo>
                    <a:pt x="461490" y="0"/>
                  </a:moveTo>
                  <a:cubicBezTo>
                    <a:pt x="470405" y="0"/>
                    <a:pt x="479374" y="0"/>
                    <a:pt x="488272" y="0"/>
                  </a:cubicBezTo>
                  <a:cubicBezTo>
                    <a:pt x="559210" y="9158"/>
                    <a:pt x="603543" y="39643"/>
                    <a:pt x="623736" y="89526"/>
                  </a:cubicBezTo>
                  <a:cubicBezTo>
                    <a:pt x="742003" y="82874"/>
                    <a:pt x="827989" y="177196"/>
                    <a:pt x="775586" y="269769"/>
                  </a:cubicBezTo>
                  <a:cubicBezTo>
                    <a:pt x="793012" y="289221"/>
                    <a:pt x="807550" y="310980"/>
                    <a:pt x="812800" y="340185"/>
                  </a:cubicBezTo>
                  <a:cubicBezTo>
                    <a:pt x="812800" y="348551"/>
                    <a:pt x="812800" y="356897"/>
                    <a:pt x="812800" y="365262"/>
                  </a:cubicBezTo>
                  <a:cubicBezTo>
                    <a:pt x="797154" y="439591"/>
                    <a:pt x="729827" y="489817"/>
                    <a:pt x="619295" y="476296"/>
                  </a:cubicBezTo>
                  <a:cubicBezTo>
                    <a:pt x="590856" y="514461"/>
                    <a:pt x="540252" y="552561"/>
                    <a:pt x="461507" y="547920"/>
                  </a:cubicBezTo>
                  <a:cubicBezTo>
                    <a:pt x="420804" y="545415"/>
                    <a:pt x="392488" y="530902"/>
                    <a:pt x="367697" y="513271"/>
                  </a:cubicBezTo>
                  <a:cubicBezTo>
                    <a:pt x="341584" y="527927"/>
                    <a:pt x="313304" y="539429"/>
                    <a:pt x="272443" y="539556"/>
                  </a:cubicBezTo>
                  <a:cubicBezTo>
                    <a:pt x="177910" y="539772"/>
                    <a:pt x="114672" y="483309"/>
                    <a:pt x="113139" y="405861"/>
                  </a:cubicBezTo>
                  <a:cubicBezTo>
                    <a:pt x="52367" y="387743"/>
                    <a:pt x="11206" y="353923"/>
                    <a:pt x="0" y="296053"/>
                  </a:cubicBezTo>
                  <a:cubicBezTo>
                    <a:pt x="0" y="287688"/>
                    <a:pt x="0" y="279306"/>
                    <a:pt x="0" y="270976"/>
                  </a:cubicBezTo>
                  <a:cubicBezTo>
                    <a:pt x="12369" y="213631"/>
                    <a:pt x="51292" y="177610"/>
                    <a:pt x="116099" y="162340"/>
                  </a:cubicBezTo>
                  <a:cubicBezTo>
                    <a:pt x="112205" y="65603"/>
                    <a:pt x="241837" y="5156"/>
                    <a:pt x="348333" y="47774"/>
                  </a:cubicBezTo>
                  <a:cubicBezTo>
                    <a:pt x="373689" y="26699"/>
                    <a:pt x="409562" y="3714"/>
                    <a:pt x="461490" y="0"/>
                  </a:cubicBezTo>
                  <a:close/>
                </a:path>
              </a:pathLst>
            </a:custGeom>
            <a:solidFill>
              <a:srgbClr val="B4E5E4"/>
            </a:solidFill>
          </p:spPr>
          <p:txBody>
            <a:bodyPr/>
            <a:lstStyle/>
            <a:p>
              <a:endParaRPr lang="fr-FR"/>
            </a:p>
          </p:txBody>
        </p:sp>
        <p:sp>
          <p:nvSpPr>
            <p:cNvPr id="65" name="TextBox 65"/>
            <p:cNvSpPr txBox="1"/>
            <p:nvPr/>
          </p:nvSpPr>
          <p:spPr>
            <a:xfrm>
              <a:off x="38100" y="53287"/>
              <a:ext cx="736600" cy="416704"/>
            </a:xfrm>
            <a:prstGeom prst="rect">
              <a:avLst/>
            </a:prstGeom>
          </p:spPr>
          <p:txBody>
            <a:bodyPr lIns="50800" tIns="50800" rIns="50800" bIns="50800" rtlCol="0" anchor="ctr"/>
            <a:lstStyle/>
            <a:p>
              <a:pPr algn="ctr">
                <a:lnSpc>
                  <a:spcPts val="2659"/>
                </a:lnSpc>
              </a:pPr>
              <a:endParaRPr/>
            </a:p>
          </p:txBody>
        </p:sp>
      </p:grpSp>
      <p:sp>
        <p:nvSpPr>
          <p:cNvPr id="66" name="TextBox 66"/>
          <p:cNvSpPr txBox="1"/>
          <p:nvPr/>
        </p:nvSpPr>
        <p:spPr>
          <a:xfrm>
            <a:off x="656290" y="3567338"/>
            <a:ext cx="2308515" cy="1387931"/>
          </a:xfrm>
          <a:prstGeom prst="rect">
            <a:avLst/>
          </a:prstGeom>
        </p:spPr>
        <p:txBody>
          <a:bodyPr lIns="0" tIns="0" rIns="0" bIns="0" rtlCol="0" anchor="t">
            <a:spAutoFit/>
          </a:bodyPr>
          <a:lstStyle/>
          <a:p>
            <a:pPr algn="ctr">
              <a:lnSpc>
                <a:spcPts val="2844"/>
              </a:lnSpc>
            </a:pPr>
            <a:r>
              <a:rPr lang="en-US" sz="2032">
                <a:solidFill>
                  <a:srgbClr val="000000"/>
                </a:solidFill>
                <a:latin typeface="Inter"/>
                <a:ea typeface="Inter"/>
                <a:cs typeface="Inter"/>
                <a:sym typeface="Inter"/>
              </a:rPr>
              <a:t>I store it in my table also ...</a:t>
            </a:r>
          </a:p>
          <a:p>
            <a:pPr algn="ctr">
              <a:lnSpc>
                <a:spcPts val="2704"/>
              </a:lnSpc>
              <a:spcBef>
                <a:spcPct val="0"/>
              </a:spcBef>
            </a:pPr>
            <a:r>
              <a:rPr lang="en-US" sz="1932">
                <a:solidFill>
                  <a:srgbClr val="000000"/>
                </a:solidFill>
                <a:latin typeface="Inter"/>
                <a:ea typeface="Inter"/>
                <a:cs typeface="Inter"/>
                <a:sym typeface="Inter"/>
              </a:rPr>
              <a:t>Maybe I need it later</a:t>
            </a:r>
          </a:p>
        </p:txBody>
      </p:sp>
      <p:grpSp>
        <p:nvGrpSpPr>
          <p:cNvPr id="67" name="Group 67"/>
          <p:cNvGrpSpPr/>
          <p:nvPr/>
        </p:nvGrpSpPr>
        <p:grpSpPr>
          <a:xfrm>
            <a:off x="1044189" y="6770844"/>
            <a:ext cx="2971861" cy="488035"/>
            <a:chOff x="0" y="0"/>
            <a:chExt cx="782712" cy="128536"/>
          </a:xfrm>
        </p:grpSpPr>
        <p:sp>
          <p:nvSpPr>
            <p:cNvPr id="68" name="Freeform 68"/>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9" name="TextBox 69"/>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70" name="TextBox 70"/>
          <p:cNvSpPr txBox="1"/>
          <p:nvPr/>
        </p:nvSpPr>
        <p:spPr>
          <a:xfrm>
            <a:off x="1237619" y="6783708"/>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C , E , H</a:t>
            </a:r>
            <a:r>
              <a:rPr lang="en-US" sz="2423">
                <a:solidFill>
                  <a:srgbClr val="000000"/>
                </a:solidFill>
                <a:latin typeface="Inter"/>
                <a:ea typeface="Inter"/>
                <a:cs typeface="Inter"/>
                <a:sym typeface="Inter"/>
              </a:rPr>
              <a:t> | A | J </a:t>
            </a:r>
          </a:p>
        </p:txBody>
      </p:sp>
      <p:sp>
        <p:nvSpPr>
          <p:cNvPr id="71" name="TextBox 71"/>
          <p:cNvSpPr txBox="1"/>
          <p:nvPr/>
        </p:nvSpPr>
        <p:spPr>
          <a:xfrm>
            <a:off x="2120319" y="6295673"/>
            <a:ext cx="835149"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DATA</a:t>
            </a:r>
          </a:p>
        </p:txBody>
      </p:sp>
      <p:sp>
        <p:nvSpPr>
          <p:cNvPr id="72" name="Freeform 72"/>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50707"/>
            <a:chOff x="0" y="0"/>
            <a:chExt cx="4816593" cy="487429"/>
          </a:xfrm>
        </p:grpSpPr>
        <p:sp>
          <p:nvSpPr>
            <p:cNvPr id="3" name="Freeform 3"/>
            <p:cNvSpPr/>
            <p:nvPr/>
          </p:nvSpPr>
          <p:spPr>
            <a:xfrm>
              <a:off x="0" y="0"/>
              <a:ext cx="4816592" cy="487429"/>
            </a:xfrm>
            <a:custGeom>
              <a:avLst/>
              <a:gdLst/>
              <a:ahLst/>
              <a:cxnLst/>
              <a:rect l="l" t="t" r="r" b="b"/>
              <a:pathLst>
                <a:path w="4816592" h="487429">
                  <a:moveTo>
                    <a:pt x="0" y="0"/>
                  </a:moveTo>
                  <a:lnTo>
                    <a:pt x="4816592" y="0"/>
                  </a:lnTo>
                  <a:lnTo>
                    <a:pt x="4816592" y="487429"/>
                  </a:lnTo>
                  <a:lnTo>
                    <a:pt x="0" y="487429"/>
                  </a:lnTo>
                  <a:close/>
                </a:path>
              </a:pathLst>
            </a:custGeom>
            <a:solidFill>
              <a:srgbClr val="1891C8"/>
            </a:solidFill>
          </p:spPr>
          <p:txBody>
            <a:bodyPr/>
            <a:lstStyle/>
            <a:p>
              <a:endParaRPr lang="fr-FR"/>
            </a:p>
          </p:txBody>
        </p:sp>
        <p:sp>
          <p:nvSpPr>
            <p:cNvPr id="4" name="TextBox 4"/>
            <p:cNvSpPr txBox="1"/>
            <p:nvPr/>
          </p:nvSpPr>
          <p:spPr>
            <a:xfrm>
              <a:off x="0" y="-38100"/>
              <a:ext cx="4816593" cy="5255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447512" y="8432815"/>
            <a:ext cx="1479329" cy="1479329"/>
            <a:chOff x="0" y="0"/>
            <a:chExt cx="812800" cy="812800"/>
          </a:xfrm>
        </p:grpSpPr>
        <p:sp>
          <p:nvSpPr>
            <p:cNvPr id="6" name="Freeform 6"/>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1891C8">
                <a:alpha val="29804"/>
              </a:srgbClr>
            </a:solidFill>
          </p:spPr>
          <p:txBody>
            <a:bodyPr/>
            <a:lstStyle/>
            <a:p>
              <a:endParaRPr lang="fr-FR"/>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462449" y="9312061"/>
            <a:ext cx="771724" cy="7717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891C8">
                  <a:alpha val="40000"/>
                </a:srgbClr>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810636" y="5161565"/>
            <a:ext cx="2954728" cy="295472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98FCA">
                  <a:alpha val="19608"/>
                </a:srgbClr>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5769665" y="4799615"/>
            <a:ext cx="6692211" cy="4458685"/>
          </a:xfrm>
          <a:custGeom>
            <a:avLst/>
            <a:gdLst/>
            <a:ahLst/>
            <a:cxnLst/>
            <a:rect l="l" t="t" r="r" b="b"/>
            <a:pathLst>
              <a:path w="6692211" h="4458685">
                <a:moveTo>
                  <a:pt x="0" y="0"/>
                </a:moveTo>
                <a:lnTo>
                  <a:pt x="6692211" y="0"/>
                </a:lnTo>
                <a:lnTo>
                  <a:pt x="6692211" y="4458685"/>
                </a:lnTo>
                <a:lnTo>
                  <a:pt x="0" y="4458685"/>
                </a:lnTo>
                <a:lnTo>
                  <a:pt x="0" y="0"/>
                </a:lnTo>
                <a:close/>
              </a:path>
            </a:pathLst>
          </a:custGeom>
          <a:blipFill>
            <a:blip r:embed="rId2"/>
            <a:stretch>
              <a:fillRect/>
            </a:stretch>
          </a:blipFill>
        </p:spPr>
        <p:txBody>
          <a:bodyPr/>
          <a:lstStyle/>
          <a:p>
            <a:endParaRPr lang="fr-FR"/>
          </a:p>
        </p:txBody>
      </p:sp>
      <p:sp>
        <p:nvSpPr>
          <p:cNvPr id="15" name="TextBox 15"/>
          <p:cNvSpPr txBox="1"/>
          <p:nvPr/>
        </p:nvSpPr>
        <p:spPr>
          <a:xfrm>
            <a:off x="4407716" y="110524"/>
            <a:ext cx="9416109" cy="1467734"/>
          </a:xfrm>
          <a:prstGeom prst="rect">
            <a:avLst/>
          </a:prstGeom>
        </p:spPr>
        <p:txBody>
          <a:bodyPr lIns="0" tIns="0" rIns="0" bIns="0" rtlCol="0" anchor="t">
            <a:spAutoFit/>
          </a:bodyPr>
          <a:lstStyle/>
          <a:p>
            <a:pPr algn="l">
              <a:lnSpc>
                <a:spcPts val="12067"/>
              </a:lnSpc>
            </a:pPr>
            <a:r>
              <a:rPr lang="en-US" sz="8619" b="1" spc="172">
                <a:solidFill>
                  <a:srgbClr val="FFFFFF"/>
                </a:solidFill>
                <a:latin typeface="Garet Bold"/>
                <a:ea typeface="Garet Bold"/>
                <a:cs typeface="Garet Bold"/>
                <a:sym typeface="Garet Bold"/>
              </a:rPr>
              <a:t>INTRODUCTION</a:t>
            </a:r>
          </a:p>
        </p:txBody>
      </p:sp>
      <p:sp>
        <p:nvSpPr>
          <p:cNvPr id="16" name="TextBox 16"/>
          <p:cNvSpPr txBox="1"/>
          <p:nvPr/>
        </p:nvSpPr>
        <p:spPr>
          <a:xfrm>
            <a:off x="1028700" y="2528853"/>
            <a:ext cx="16287059" cy="1889761"/>
          </a:xfrm>
          <a:prstGeom prst="rect">
            <a:avLst/>
          </a:prstGeom>
        </p:spPr>
        <p:txBody>
          <a:bodyPr lIns="0" tIns="0" rIns="0" bIns="0" rtlCol="0" anchor="t">
            <a:spAutoFit/>
          </a:bodyPr>
          <a:lstStyle/>
          <a:p>
            <a:pPr marL="777230" lvl="1" indent="-388615" algn="l">
              <a:lnSpc>
                <a:spcPts val="5039"/>
              </a:lnSpc>
              <a:spcBef>
                <a:spcPct val="0"/>
              </a:spcBef>
              <a:buFont typeface="Arial"/>
              <a:buChar char="•"/>
            </a:pPr>
            <a:r>
              <a:rPr lang="en-US" sz="3599">
                <a:solidFill>
                  <a:srgbClr val="000000"/>
                </a:solidFill>
                <a:latin typeface="29LT Riwaya"/>
                <a:ea typeface="29LT Riwaya"/>
                <a:cs typeface="29LT Riwaya"/>
                <a:sym typeface="29LT Riwaya"/>
              </a:rPr>
              <a:t>Now, think of a </a:t>
            </a:r>
            <a:r>
              <a:rPr lang="en-US" sz="3599" b="1">
                <a:solidFill>
                  <a:srgbClr val="000000"/>
                </a:solidFill>
                <a:latin typeface="29LT Riwaya Bold"/>
                <a:ea typeface="29LT Riwaya Bold"/>
                <a:cs typeface="29LT Riwaya Bold"/>
                <a:sym typeface="29LT Riwaya Bold"/>
              </a:rPr>
              <a:t>military unit </a:t>
            </a:r>
            <a:r>
              <a:rPr lang="en-US" sz="3599">
                <a:solidFill>
                  <a:srgbClr val="000000"/>
                </a:solidFill>
                <a:latin typeface="29LT Riwaya"/>
                <a:ea typeface="29LT Riwaya"/>
                <a:cs typeface="29LT Riwaya"/>
                <a:sym typeface="29LT Riwaya"/>
              </a:rPr>
              <a:t>deployed in a remote region, far from any cellular coverage. How do they maintain secure and reliable communication while on the move?</a:t>
            </a:r>
          </a:p>
        </p:txBody>
      </p:sp>
      <p:sp>
        <p:nvSpPr>
          <p:cNvPr id="17" name="Freeform 1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3"/>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81416"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3467985" y="8193847"/>
            <a:ext cx="2979634" cy="976070"/>
            <a:chOff x="0" y="0"/>
            <a:chExt cx="3972846" cy="1301427"/>
          </a:xfrm>
        </p:grpSpPr>
        <p:grpSp>
          <p:nvGrpSpPr>
            <p:cNvPr id="58" name="Group 58"/>
            <p:cNvGrpSpPr/>
            <p:nvPr/>
          </p:nvGrpSpPr>
          <p:grpSpPr>
            <a:xfrm>
              <a:off x="10365" y="0"/>
              <a:ext cx="3962481" cy="650713"/>
              <a:chOff x="0" y="0"/>
              <a:chExt cx="782712" cy="128536"/>
            </a:xfrm>
          </p:grpSpPr>
          <p:sp>
            <p:nvSpPr>
              <p:cNvPr id="59" name="Freeform 59"/>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0" name="TextBox 60"/>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0" y="650713"/>
              <a:ext cx="3962481" cy="650713"/>
              <a:chOff x="0" y="0"/>
              <a:chExt cx="782712" cy="128536"/>
            </a:xfrm>
          </p:grpSpPr>
          <p:sp>
            <p:nvSpPr>
              <p:cNvPr id="62" name="Freeform 62"/>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257907" y="683741"/>
              <a:ext cx="3467398" cy="537033"/>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 E , H</a:t>
              </a:r>
              <a:r>
                <a:rPr lang="en-US" sz="2423">
                  <a:solidFill>
                    <a:srgbClr val="000000"/>
                  </a:solidFill>
                  <a:latin typeface="Inter"/>
                  <a:ea typeface="Inter"/>
                  <a:cs typeface="Inter"/>
                  <a:sym typeface="Inter"/>
                </a:rPr>
                <a:t> | A | J </a:t>
              </a:r>
            </a:p>
          </p:txBody>
        </p:sp>
        <p:sp>
          <p:nvSpPr>
            <p:cNvPr id="65" name="TextBox 65"/>
            <p:cNvSpPr txBox="1"/>
            <p:nvPr/>
          </p:nvSpPr>
          <p:spPr>
            <a:xfrm>
              <a:off x="1434839"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DATA</a:t>
              </a:r>
            </a:p>
          </p:txBody>
        </p:sp>
      </p:grpSp>
      <p:sp>
        <p:nvSpPr>
          <p:cNvPr id="66" name="Freeform 6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81416"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7304034" y="6363809"/>
            <a:ext cx="2979634" cy="976070"/>
            <a:chOff x="0" y="0"/>
            <a:chExt cx="3972846" cy="1301427"/>
          </a:xfrm>
        </p:grpSpPr>
        <p:grpSp>
          <p:nvGrpSpPr>
            <p:cNvPr id="58" name="Group 58"/>
            <p:cNvGrpSpPr/>
            <p:nvPr/>
          </p:nvGrpSpPr>
          <p:grpSpPr>
            <a:xfrm>
              <a:off x="10365" y="0"/>
              <a:ext cx="3962481" cy="650713"/>
              <a:chOff x="0" y="0"/>
              <a:chExt cx="782712" cy="128536"/>
            </a:xfrm>
          </p:grpSpPr>
          <p:sp>
            <p:nvSpPr>
              <p:cNvPr id="59" name="Freeform 59"/>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0" name="TextBox 60"/>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0" y="650713"/>
              <a:ext cx="3962481" cy="650713"/>
              <a:chOff x="0" y="0"/>
              <a:chExt cx="782712" cy="128536"/>
            </a:xfrm>
          </p:grpSpPr>
          <p:sp>
            <p:nvSpPr>
              <p:cNvPr id="62" name="Freeform 62"/>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257907" y="683741"/>
              <a:ext cx="3467398" cy="537033"/>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H </a:t>
              </a:r>
              <a:r>
                <a:rPr lang="en-US" sz="2423">
                  <a:solidFill>
                    <a:srgbClr val="000000"/>
                  </a:solidFill>
                  <a:latin typeface="Inter"/>
                  <a:ea typeface="Inter"/>
                  <a:cs typeface="Inter"/>
                  <a:sym typeface="Inter"/>
                </a:rPr>
                <a:t>| A | J </a:t>
              </a:r>
            </a:p>
          </p:txBody>
        </p:sp>
        <p:sp>
          <p:nvSpPr>
            <p:cNvPr id="65" name="TextBox 65"/>
            <p:cNvSpPr txBox="1"/>
            <p:nvPr/>
          </p:nvSpPr>
          <p:spPr>
            <a:xfrm>
              <a:off x="1434839"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DATA</a:t>
              </a:r>
            </a:p>
          </p:txBody>
        </p:sp>
      </p:grpSp>
      <p:sp>
        <p:nvSpPr>
          <p:cNvPr id="66" name="Freeform 6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81416"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9796566" y="5401605"/>
            <a:ext cx="2979634" cy="976070"/>
            <a:chOff x="0" y="0"/>
            <a:chExt cx="3972846" cy="1301427"/>
          </a:xfrm>
        </p:grpSpPr>
        <p:grpSp>
          <p:nvGrpSpPr>
            <p:cNvPr id="58" name="Group 58"/>
            <p:cNvGrpSpPr/>
            <p:nvPr/>
          </p:nvGrpSpPr>
          <p:grpSpPr>
            <a:xfrm>
              <a:off x="10365" y="0"/>
              <a:ext cx="3962481" cy="650713"/>
              <a:chOff x="0" y="0"/>
              <a:chExt cx="782712" cy="128536"/>
            </a:xfrm>
          </p:grpSpPr>
          <p:sp>
            <p:nvSpPr>
              <p:cNvPr id="59" name="Freeform 59"/>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0" name="TextBox 60"/>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0" y="650713"/>
              <a:ext cx="3962481" cy="650713"/>
              <a:chOff x="0" y="0"/>
              <a:chExt cx="782712" cy="128536"/>
            </a:xfrm>
          </p:grpSpPr>
          <p:sp>
            <p:nvSpPr>
              <p:cNvPr id="62" name="Freeform 62"/>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3" name="TextBox 63"/>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4" name="TextBox 64"/>
            <p:cNvSpPr txBox="1"/>
            <p:nvPr/>
          </p:nvSpPr>
          <p:spPr>
            <a:xfrm>
              <a:off x="257907" y="683741"/>
              <a:ext cx="3467398" cy="537033"/>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 </a:t>
              </a:r>
              <a:r>
                <a:rPr lang="en-US" sz="2423">
                  <a:solidFill>
                    <a:srgbClr val="000000"/>
                  </a:solidFill>
                  <a:latin typeface="Inter"/>
                  <a:ea typeface="Inter"/>
                  <a:cs typeface="Inter"/>
                  <a:sym typeface="Inter"/>
                </a:rPr>
                <a:t>| A | J </a:t>
              </a:r>
            </a:p>
          </p:txBody>
        </p:sp>
        <p:sp>
          <p:nvSpPr>
            <p:cNvPr id="65" name="TextBox 65"/>
            <p:cNvSpPr txBox="1"/>
            <p:nvPr/>
          </p:nvSpPr>
          <p:spPr>
            <a:xfrm>
              <a:off x="1434839"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DATA</a:t>
              </a:r>
            </a:p>
          </p:txBody>
        </p:sp>
      </p:grpSp>
      <p:sp>
        <p:nvSpPr>
          <p:cNvPr id="66" name="Freeform 6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81416"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39487" y="5431773"/>
            <a:ext cx="1181264" cy="11812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67170" y="7360336"/>
            <a:ext cx="1181264" cy="11812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540954">
            <a:off x="3613210" y="2484036"/>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879219">
            <a:off x="10597722" y="4472834"/>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36795">
            <a:off x="6154749" y="186877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8427196" y="5576898"/>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105118" y="722125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923832">
            <a:off x="12694178" y="6769704"/>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118321" y="3614963"/>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3" name="AutoShape 33"/>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34" name="AutoShape 34"/>
          <p:cNvSpPr/>
          <p:nvPr/>
        </p:nvSpPr>
        <p:spPr>
          <a:xfrm flipV="1">
            <a:off x="5548434" y="6167530"/>
            <a:ext cx="2878762" cy="1783438"/>
          </a:xfrm>
          <a:prstGeom prst="line">
            <a:avLst/>
          </a:prstGeom>
          <a:ln w="38100" cap="flat">
            <a:solidFill>
              <a:srgbClr val="000000"/>
            </a:solidFill>
            <a:prstDash val="solid"/>
            <a:headEnd type="none" w="sm" len="sm"/>
            <a:tailEnd type="none" w="sm" len="sm"/>
          </a:ln>
        </p:spPr>
        <p:txBody>
          <a:bodyPr/>
          <a:lstStyle/>
          <a:p>
            <a:endParaRPr lang="fr-FR"/>
          </a:p>
        </p:txBody>
      </p:sp>
      <p:sp>
        <p:nvSpPr>
          <p:cNvPr id="35" name="AutoShape 35"/>
          <p:cNvSpPr/>
          <p:nvPr/>
        </p:nvSpPr>
        <p:spPr>
          <a:xfrm flipH="1" flipV="1">
            <a:off x="9017828" y="6758162"/>
            <a:ext cx="1087290" cy="1053725"/>
          </a:xfrm>
          <a:prstGeom prst="line">
            <a:avLst/>
          </a:prstGeom>
          <a:ln w="38100" cap="flat">
            <a:solidFill>
              <a:srgbClr val="000000"/>
            </a:solidFill>
            <a:prstDash val="solid"/>
            <a:headEnd type="none" w="sm" len="sm"/>
            <a:tailEnd type="none" w="sm" len="sm"/>
          </a:ln>
        </p:spPr>
        <p:txBody>
          <a:bodyPr/>
          <a:lstStyle/>
          <a:p>
            <a:endParaRPr lang="fr-FR"/>
          </a:p>
        </p:txBody>
      </p:sp>
      <p:sp>
        <p:nvSpPr>
          <p:cNvPr id="36" name="AutoShape 36"/>
          <p:cNvSpPr/>
          <p:nvPr/>
        </p:nvSpPr>
        <p:spPr>
          <a:xfrm flipH="1">
            <a:off x="11286383" y="7804265"/>
            <a:ext cx="1608846" cy="7622"/>
          </a:xfrm>
          <a:prstGeom prst="line">
            <a:avLst/>
          </a:prstGeom>
          <a:ln w="38100" cap="flat">
            <a:solidFill>
              <a:srgbClr val="000000"/>
            </a:solidFill>
            <a:prstDash val="solid"/>
            <a:headEnd type="none" w="sm" len="sm"/>
            <a:tailEnd type="none" w="sm" len="sm"/>
          </a:ln>
        </p:spPr>
        <p:txBody>
          <a:bodyPr/>
          <a:lstStyle/>
          <a:p>
            <a:endParaRPr lang="fr-FR"/>
          </a:p>
        </p:txBody>
      </p:sp>
      <p:sp>
        <p:nvSpPr>
          <p:cNvPr id="37" name="AutoShape 37"/>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38" name="AutoShape 38"/>
          <p:cNvSpPr/>
          <p:nvPr/>
        </p:nvSpPr>
        <p:spPr>
          <a:xfrm flipV="1">
            <a:off x="11692916" y="4205595"/>
            <a:ext cx="2425404" cy="550848"/>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H="1">
            <a:off x="9608460" y="5370490"/>
            <a:ext cx="1075332" cy="797040"/>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V="1">
            <a:off x="4710197" y="2551260"/>
            <a:ext cx="1451738" cy="219351"/>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2" name="Group 42"/>
          <p:cNvGrpSpPr/>
          <p:nvPr/>
        </p:nvGrpSpPr>
        <p:grpSpPr>
          <a:xfrm rot="-1574851">
            <a:off x="9302220" y="1945707"/>
            <a:ext cx="1181264" cy="11812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AutoShape 45"/>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7328828" y="2367557"/>
            <a:ext cx="2034291" cy="429990"/>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TextBox 47"/>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48" name="TextBox 48"/>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49" name="TextBox 49"/>
          <p:cNvSpPr txBox="1"/>
          <p:nvPr/>
        </p:nvSpPr>
        <p:spPr>
          <a:xfrm>
            <a:off x="4748503"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0" name="TextBox 50"/>
          <p:cNvSpPr txBox="1"/>
          <p:nvPr/>
        </p:nvSpPr>
        <p:spPr>
          <a:xfrm>
            <a:off x="8851372" y="5743667"/>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1" name="TextBox 51"/>
          <p:cNvSpPr txBox="1"/>
          <p:nvPr/>
        </p:nvSpPr>
        <p:spPr>
          <a:xfrm>
            <a:off x="6539999" y="2035545"/>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2" name="TextBox 52"/>
          <p:cNvSpPr txBox="1"/>
          <p:nvPr/>
        </p:nvSpPr>
        <p:spPr>
          <a:xfrm>
            <a:off x="9681384" y="2112476"/>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3" name="TextBox 5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4" name="TextBox 54"/>
          <p:cNvSpPr txBox="1"/>
          <p:nvPr/>
        </p:nvSpPr>
        <p:spPr>
          <a:xfrm>
            <a:off x="10528096" y="7388024"/>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55" name="TextBox 5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56" name="TextBox 5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57" name="Group 57"/>
          <p:cNvGrpSpPr/>
          <p:nvPr/>
        </p:nvGrpSpPr>
        <p:grpSpPr>
          <a:xfrm>
            <a:off x="13381951" y="4467234"/>
            <a:ext cx="2971861" cy="488035"/>
            <a:chOff x="0" y="0"/>
            <a:chExt cx="782712" cy="128536"/>
          </a:xfrm>
        </p:grpSpPr>
        <p:sp>
          <p:nvSpPr>
            <p:cNvPr id="58" name="Freeform 58"/>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59" name="TextBox 59"/>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13374177" y="4955269"/>
            <a:ext cx="2971861" cy="488035"/>
            <a:chOff x="0" y="0"/>
            <a:chExt cx="782712" cy="128536"/>
          </a:xfrm>
        </p:grpSpPr>
        <p:sp>
          <p:nvSpPr>
            <p:cNvPr id="61" name="Freeform 61"/>
            <p:cNvSpPr/>
            <p:nvPr/>
          </p:nvSpPr>
          <p:spPr>
            <a:xfrm>
              <a:off x="0" y="0"/>
              <a:ext cx="782712" cy="128536"/>
            </a:xfrm>
            <a:custGeom>
              <a:avLst/>
              <a:gdLst/>
              <a:ahLst/>
              <a:cxnLst/>
              <a:rect l="l" t="t" r="r" b="b"/>
              <a:pathLst>
                <a:path w="782712" h="128536">
                  <a:moveTo>
                    <a:pt x="41681" y="0"/>
                  </a:moveTo>
                  <a:lnTo>
                    <a:pt x="741031" y="0"/>
                  </a:lnTo>
                  <a:cubicBezTo>
                    <a:pt x="764051" y="0"/>
                    <a:pt x="782712" y="18661"/>
                    <a:pt x="782712" y="41681"/>
                  </a:cubicBezTo>
                  <a:lnTo>
                    <a:pt x="782712" y="86855"/>
                  </a:lnTo>
                  <a:cubicBezTo>
                    <a:pt x="782712" y="97909"/>
                    <a:pt x="778321" y="108511"/>
                    <a:pt x="770504" y="116328"/>
                  </a:cubicBezTo>
                  <a:cubicBezTo>
                    <a:pt x="762687" y="124145"/>
                    <a:pt x="752086" y="128536"/>
                    <a:pt x="741031" y="128536"/>
                  </a:cubicBezTo>
                  <a:lnTo>
                    <a:pt x="41681" y="128536"/>
                  </a:lnTo>
                  <a:cubicBezTo>
                    <a:pt x="18661" y="128536"/>
                    <a:pt x="0" y="109875"/>
                    <a:pt x="0" y="86855"/>
                  </a:cubicBezTo>
                  <a:lnTo>
                    <a:pt x="0" y="41681"/>
                  </a:lnTo>
                  <a:cubicBezTo>
                    <a:pt x="0" y="18661"/>
                    <a:pt x="18661" y="0"/>
                    <a:pt x="41681" y="0"/>
                  </a:cubicBezTo>
                  <a:close/>
                </a:path>
              </a:pathLst>
            </a:custGeom>
            <a:solidFill>
              <a:srgbClr val="F6F6F6"/>
            </a:solidFill>
            <a:ln w="19050" cap="sq">
              <a:solidFill>
                <a:srgbClr val="000000"/>
              </a:solidFill>
              <a:prstDash val="solid"/>
              <a:miter/>
            </a:ln>
          </p:spPr>
          <p:txBody>
            <a:bodyPr/>
            <a:lstStyle/>
            <a:p>
              <a:endParaRPr lang="fr-FR"/>
            </a:p>
          </p:txBody>
        </p:sp>
        <p:sp>
          <p:nvSpPr>
            <p:cNvPr id="62" name="TextBox 62"/>
            <p:cNvSpPr txBox="1"/>
            <p:nvPr/>
          </p:nvSpPr>
          <p:spPr>
            <a:xfrm>
              <a:off x="0" y="-38100"/>
              <a:ext cx="782712" cy="16663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3567607" y="4968134"/>
            <a:ext cx="2600548"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3 | </a:t>
            </a:r>
            <a:r>
              <a:rPr lang="en-US" sz="2423" b="1">
                <a:solidFill>
                  <a:srgbClr val="000000"/>
                </a:solidFill>
                <a:latin typeface="Inter Bold"/>
                <a:ea typeface="Inter Bold"/>
                <a:cs typeface="Inter Bold"/>
                <a:sym typeface="Inter Bold"/>
              </a:rPr>
              <a:t> </a:t>
            </a:r>
            <a:r>
              <a:rPr lang="en-US" sz="2423">
                <a:solidFill>
                  <a:srgbClr val="000000"/>
                </a:solidFill>
                <a:latin typeface="Inter"/>
                <a:ea typeface="Inter"/>
                <a:cs typeface="Inter"/>
                <a:sym typeface="Inter"/>
              </a:rPr>
              <a:t>| A | J </a:t>
            </a:r>
          </a:p>
        </p:txBody>
      </p:sp>
      <p:sp>
        <p:nvSpPr>
          <p:cNvPr id="64" name="TextBox 64"/>
          <p:cNvSpPr txBox="1"/>
          <p:nvPr/>
        </p:nvSpPr>
        <p:spPr>
          <a:xfrm>
            <a:off x="14450307" y="4480099"/>
            <a:ext cx="835149" cy="414681"/>
          </a:xfrm>
          <a:prstGeom prst="rect">
            <a:avLst/>
          </a:prstGeom>
        </p:spPr>
        <p:txBody>
          <a:bodyPr lIns="0" tIns="0" rIns="0" bIns="0" rtlCol="0" anchor="t">
            <a:spAutoFit/>
          </a:bodyPr>
          <a:lstStyle/>
          <a:p>
            <a:pPr algn="ctr">
              <a:lnSpc>
                <a:spcPts val="3393"/>
              </a:lnSpc>
              <a:spcBef>
                <a:spcPct val="0"/>
              </a:spcBef>
            </a:pPr>
            <a:r>
              <a:rPr lang="en-US" sz="2423">
                <a:solidFill>
                  <a:srgbClr val="000000"/>
                </a:solidFill>
                <a:latin typeface="Inter"/>
                <a:ea typeface="Inter"/>
                <a:cs typeface="Inter"/>
                <a:sym typeface="Inter"/>
              </a:rPr>
              <a:t>DATA</a:t>
            </a:r>
          </a:p>
        </p:txBody>
      </p:sp>
      <p:sp>
        <p:nvSpPr>
          <p:cNvPr id="65" name="Freeform 65"/>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7259300" cy="1028700"/>
            <a:chOff x="0" y="0"/>
            <a:chExt cx="13636978" cy="812800"/>
          </a:xfrm>
        </p:grpSpPr>
        <p:sp>
          <p:nvSpPr>
            <p:cNvPr id="3" name="Freeform 3"/>
            <p:cNvSpPr/>
            <p:nvPr/>
          </p:nvSpPr>
          <p:spPr>
            <a:xfrm>
              <a:off x="0" y="0"/>
              <a:ext cx="13636978" cy="812800"/>
            </a:xfrm>
            <a:custGeom>
              <a:avLst/>
              <a:gdLst/>
              <a:ahLst/>
              <a:cxnLst/>
              <a:rect l="l" t="t" r="r" b="b"/>
              <a:pathLst>
                <a:path w="13636978" h="812800">
                  <a:moveTo>
                    <a:pt x="0" y="0"/>
                  </a:moveTo>
                  <a:lnTo>
                    <a:pt x="13636978" y="0"/>
                  </a:lnTo>
                  <a:lnTo>
                    <a:pt x="13636978" y="812800"/>
                  </a:lnTo>
                  <a:lnTo>
                    <a:pt x="0" y="812800"/>
                  </a:lnTo>
                  <a:close/>
                </a:path>
              </a:pathLst>
            </a:custGeom>
            <a:solidFill>
              <a:srgbClr val="E8ECEC"/>
            </a:solidFill>
          </p:spPr>
          <p:txBody>
            <a:bodyPr/>
            <a:lstStyle/>
            <a:p>
              <a:endParaRPr lang="fr-FR"/>
            </a:p>
          </p:txBody>
        </p:sp>
        <p:sp>
          <p:nvSpPr>
            <p:cNvPr id="4" name="TextBox 4"/>
            <p:cNvSpPr txBox="1"/>
            <p:nvPr/>
          </p:nvSpPr>
          <p:spPr>
            <a:xfrm>
              <a:off x="0" y="-38100"/>
              <a:ext cx="13636978"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694792" cy="10287000"/>
            <a:chOff x="0" y="0"/>
            <a:chExt cx="446365" cy="2709333"/>
          </a:xfrm>
        </p:grpSpPr>
        <p:sp>
          <p:nvSpPr>
            <p:cNvPr id="6" name="Freeform 6"/>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7" name="TextBox 7"/>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1028700" cy="3177813"/>
            <a:chOff x="0" y="0"/>
            <a:chExt cx="812800" cy="2510865"/>
          </a:xfrm>
        </p:grpSpPr>
        <p:sp>
          <p:nvSpPr>
            <p:cNvPr id="9" name="Freeform 9"/>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0" name="TextBox 10"/>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028700" cy="2650849"/>
            <a:chOff x="0" y="0"/>
            <a:chExt cx="812800" cy="2094498"/>
          </a:xfrm>
        </p:grpSpPr>
        <p:sp>
          <p:nvSpPr>
            <p:cNvPr id="12" name="Freeform 12"/>
            <p:cNvSpPr/>
            <p:nvPr/>
          </p:nvSpPr>
          <p:spPr>
            <a:xfrm>
              <a:off x="0" y="0"/>
              <a:ext cx="812800" cy="2094498"/>
            </a:xfrm>
            <a:custGeom>
              <a:avLst/>
              <a:gdLst/>
              <a:ahLst/>
              <a:cxnLst/>
              <a:rect l="l" t="t" r="r" b="b"/>
              <a:pathLst>
                <a:path w="812800" h="2094498">
                  <a:moveTo>
                    <a:pt x="0" y="0"/>
                  </a:moveTo>
                  <a:lnTo>
                    <a:pt x="812800" y="0"/>
                  </a:lnTo>
                  <a:lnTo>
                    <a:pt x="812800" y="2094498"/>
                  </a:lnTo>
                  <a:lnTo>
                    <a:pt x="0" y="2094498"/>
                  </a:lnTo>
                  <a:close/>
                </a:path>
              </a:pathLst>
            </a:custGeom>
            <a:solidFill>
              <a:srgbClr val="1891C8"/>
            </a:solidFill>
          </p:spPr>
          <p:txBody>
            <a:bodyPr/>
            <a:lstStyle/>
            <a:p>
              <a:endParaRPr lang="fr-FR"/>
            </a:p>
          </p:txBody>
        </p:sp>
        <p:sp>
          <p:nvSpPr>
            <p:cNvPr id="13" name="TextBox 13"/>
            <p:cNvSpPr txBox="1"/>
            <p:nvPr/>
          </p:nvSpPr>
          <p:spPr>
            <a:xfrm>
              <a:off x="0" y="-38100"/>
              <a:ext cx="812800" cy="21325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225530" y="3179066"/>
            <a:ext cx="2747266" cy="3188394"/>
            <a:chOff x="9849" y="-155575"/>
            <a:chExt cx="812800" cy="943311"/>
          </a:xfrm>
        </p:grpSpPr>
        <p:sp>
          <p:nvSpPr>
            <p:cNvPr id="15" name="Freeform 15"/>
            <p:cNvSpPr/>
            <p:nvPr/>
          </p:nvSpPr>
          <p:spPr>
            <a:xfrm>
              <a:off x="9849" y="-109537"/>
              <a:ext cx="812800" cy="851236"/>
            </a:xfrm>
            <a:custGeom>
              <a:avLst/>
              <a:gdLst/>
              <a:ahLst/>
              <a:cxnLst/>
              <a:rect l="l" t="t" r="r" b="b"/>
              <a:pathLst>
                <a:path w="812800" h="851236">
                  <a:moveTo>
                    <a:pt x="652780" y="0"/>
                  </a:moveTo>
                  <a:lnTo>
                    <a:pt x="160020" y="0"/>
                  </a:lnTo>
                  <a:lnTo>
                    <a:pt x="0" y="160020"/>
                  </a:lnTo>
                  <a:lnTo>
                    <a:pt x="0" y="691216"/>
                  </a:lnTo>
                  <a:lnTo>
                    <a:pt x="160020" y="851236"/>
                  </a:lnTo>
                  <a:lnTo>
                    <a:pt x="652780" y="851236"/>
                  </a:lnTo>
                  <a:lnTo>
                    <a:pt x="812800" y="691216"/>
                  </a:lnTo>
                  <a:lnTo>
                    <a:pt x="812800" y="160020"/>
                  </a:lnTo>
                  <a:lnTo>
                    <a:pt x="652780" y="0"/>
                  </a:lnTo>
                  <a:close/>
                </a:path>
              </a:pathLst>
            </a:custGeom>
            <a:solidFill>
              <a:srgbClr val="1891C8"/>
            </a:solidFill>
          </p:spPr>
          <p:txBody>
            <a:bodyPr/>
            <a:lstStyle/>
            <a:p>
              <a:endParaRPr lang="fr-FR"/>
            </a:p>
          </p:txBody>
        </p:sp>
        <p:sp>
          <p:nvSpPr>
            <p:cNvPr id="16" name="TextBox 16"/>
            <p:cNvSpPr txBox="1"/>
            <p:nvPr/>
          </p:nvSpPr>
          <p:spPr>
            <a:xfrm>
              <a:off x="63500" y="-155575"/>
              <a:ext cx="685800" cy="943311"/>
            </a:xfrm>
            <a:prstGeom prst="rect">
              <a:avLst/>
            </a:prstGeom>
          </p:spPr>
          <p:txBody>
            <a:bodyPr lIns="44470" tIns="44470" rIns="44470" bIns="44470" rtlCol="0" anchor="ctr"/>
            <a:lstStyle/>
            <a:p>
              <a:pPr algn="ctr">
                <a:lnSpc>
                  <a:spcPts val="15958"/>
                </a:lnSpc>
              </a:pPr>
              <a:r>
                <a:rPr lang="en-US" sz="11398" b="1" dirty="0">
                  <a:solidFill>
                    <a:srgbClr val="FFFFFF"/>
                  </a:solidFill>
                  <a:latin typeface="Garet Bold"/>
                  <a:ea typeface="Garet Bold"/>
                  <a:cs typeface="Garet Bold"/>
                  <a:sym typeface="Garet Bold"/>
                </a:rPr>
                <a:t>04</a:t>
              </a:r>
            </a:p>
          </p:txBody>
        </p:sp>
      </p:grpSp>
      <p:sp>
        <p:nvSpPr>
          <p:cNvPr id="17" name="TextBox 17"/>
          <p:cNvSpPr txBox="1"/>
          <p:nvPr/>
        </p:nvSpPr>
        <p:spPr>
          <a:xfrm>
            <a:off x="6420352" y="4204713"/>
            <a:ext cx="10358102" cy="1677550"/>
          </a:xfrm>
          <a:prstGeom prst="rect">
            <a:avLst/>
          </a:prstGeom>
        </p:spPr>
        <p:txBody>
          <a:bodyPr lIns="0" tIns="0" rIns="0" bIns="0" rtlCol="0" anchor="t">
            <a:spAutoFit/>
          </a:bodyPr>
          <a:lstStyle/>
          <a:p>
            <a:pPr algn="l">
              <a:lnSpc>
                <a:spcPts val="13621"/>
              </a:lnSpc>
            </a:pPr>
            <a:r>
              <a:rPr lang="en-US" sz="9729">
                <a:solidFill>
                  <a:srgbClr val="000000"/>
                </a:solidFill>
                <a:latin typeface="Neirizi"/>
                <a:ea typeface="Neirizi"/>
                <a:cs typeface="Neirizi"/>
                <a:sym typeface="Neirizi"/>
              </a:rPr>
              <a:t>Route  Maintenance</a:t>
            </a:r>
          </a:p>
        </p:txBody>
      </p:sp>
    </p:spTree>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ROUTE Maintenance</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494311"/>
            <a:ext cx="16708236" cy="5078064"/>
          </a:xfrm>
          <a:prstGeom prst="rect">
            <a:avLst/>
          </a:prstGeom>
        </p:spPr>
        <p:txBody>
          <a:bodyPr lIns="0" tIns="0" rIns="0" bIns="0" rtlCol="0" anchor="t">
            <a:spAutoFit/>
          </a:bodyPr>
          <a:lstStyle/>
          <a:p>
            <a:pPr algn="l">
              <a:lnSpc>
                <a:spcPts val="5251"/>
              </a:lnSpc>
            </a:pPr>
            <a:r>
              <a:rPr lang="en-US" sz="3751" b="1" u="sng">
                <a:solidFill>
                  <a:srgbClr val="000000"/>
                </a:solidFill>
                <a:latin typeface="29LT Riwaya Bold"/>
                <a:ea typeface="29LT Riwaya Bold"/>
                <a:cs typeface="29LT Riwaya Bold"/>
                <a:sym typeface="29LT Riwaya Bold"/>
              </a:rPr>
              <a:t>Objective</a:t>
            </a:r>
          </a:p>
          <a:p>
            <a:pPr marL="788303" lvl="1" indent="-394151" algn="l">
              <a:lnSpc>
                <a:spcPts val="5111"/>
              </a:lnSpc>
              <a:buFont typeface="Arial"/>
              <a:buChar char="•"/>
            </a:pPr>
            <a:r>
              <a:rPr lang="en-US" sz="3651" b="1">
                <a:solidFill>
                  <a:srgbClr val="000000"/>
                </a:solidFill>
                <a:latin typeface="29LT Riwaya Bold"/>
                <a:ea typeface="29LT Riwaya Bold"/>
                <a:cs typeface="29LT Riwaya Bold"/>
                <a:sym typeface="29LT Riwaya Bold"/>
              </a:rPr>
              <a:t>Ensuring Valid Routes: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The goal of route maintenance in DSR is to ensure that routes remain valid and usable as nodes move or links break.</a:t>
            </a:r>
          </a:p>
          <a:p>
            <a:pPr algn="l">
              <a:lnSpc>
                <a:spcPts val="4971"/>
              </a:lnSpc>
            </a:pPr>
            <a:endParaRPr lang="en-US" sz="3551">
              <a:solidFill>
                <a:srgbClr val="000000"/>
              </a:solidFill>
              <a:latin typeface="29LT Riwaya"/>
              <a:ea typeface="29LT Riwaya"/>
              <a:cs typeface="29LT Riwaya"/>
              <a:sym typeface="29LT Riwaya"/>
            </a:endParaRP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This involves detecting and addressing broken links quickly to maintain seamless communication.</a:t>
            </a:r>
          </a:p>
          <a:p>
            <a:pPr algn="l">
              <a:lnSpc>
                <a:spcPts val="5111"/>
              </a:lnSpc>
            </a:pPr>
            <a:endParaRPr lang="en-US" sz="35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
        <p:nvSpPr>
          <p:cNvPr id="9" name="Freeform 9"/>
          <p:cNvSpPr/>
          <p:nvPr/>
        </p:nvSpPr>
        <p:spPr>
          <a:xfrm>
            <a:off x="9534205" y="6447988"/>
            <a:ext cx="3682569" cy="3243893"/>
          </a:xfrm>
          <a:custGeom>
            <a:avLst/>
            <a:gdLst/>
            <a:ahLst/>
            <a:cxnLst/>
            <a:rect l="l" t="t" r="r" b="b"/>
            <a:pathLst>
              <a:path w="3682569" h="3243893">
                <a:moveTo>
                  <a:pt x="0" y="0"/>
                </a:moveTo>
                <a:lnTo>
                  <a:pt x="3682569" y="0"/>
                </a:lnTo>
                <a:lnTo>
                  <a:pt x="3682569" y="3243893"/>
                </a:lnTo>
                <a:lnTo>
                  <a:pt x="0" y="3243893"/>
                </a:lnTo>
                <a:lnTo>
                  <a:pt x="0" y="0"/>
                </a:lnTo>
                <a:close/>
              </a:path>
            </a:pathLst>
          </a:custGeom>
          <a:blipFill>
            <a:blip r:embed="rId3"/>
            <a:stretch>
              <a:fillRect/>
            </a:stretch>
          </a:blipFill>
        </p:spPr>
        <p:txBody>
          <a:bodyPr/>
          <a:lstStyle/>
          <a:p>
            <a:endParaRPr lang="fr-FR"/>
          </a:p>
        </p:txBody>
      </p:sp>
      <p:sp>
        <p:nvSpPr>
          <p:cNvPr id="10" name="Freeform 10"/>
          <p:cNvSpPr/>
          <p:nvPr/>
        </p:nvSpPr>
        <p:spPr>
          <a:xfrm>
            <a:off x="9727903" y="7810500"/>
            <a:ext cx="651641" cy="767733"/>
          </a:xfrm>
          <a:custGeom>
            <a:avLst/>
            <a:gdLst/>
            <a:ahLst/>
            <a:cxnLst/>
            <a:rect l="l" t="t" r="r" b="b"/>
            <a:pathLst>
              <a:path w="651641" h="767733">
                <a:moveTo>
                  <a:pt x="0" y="0"/>
                </a:moveTo>
                <a:lnTo>
                  <a:pt x="651641" y="0"/>
                </a:lnTo>
                <a:lnTo>
                  <a:pt x="651641" y="767733"/>
                </a:lnTo>
                <a:lnTo>
                  <a:pt x="0" y="767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PROCESS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182799"/>
            <a:ext cx="16708236" cy="7520273"/>
          </a:xfrm>
          <a:prstGeom prst="rect">
            <a:avLst/>
          </a:prstGeom>
        </p:spPr>
        <p:txBody>
          <a:bodyPr lIns="0" tIns="0" rIns="0" bIns="0" rtlCol="0" anchor="t">
            <a:spAutoFit/>
          </a:bodyPr>
          <a:lstStyle/>
          <a:p>
            <a:pPr algn="l">
              <a:lnSpc>
                <a:spcPts val="4971"/>
              </a:lnSpc>
            </a:pPr>
            <a:r>
              <a:rPr lang="en-US" sz="3551">
                <a:solidFill>
                  <a:srgbClr val="000000"/>
                </a:solidFill>
                <a:latin typeface="29LT Riwaya"/>
                <a:ea typeface="29LT Riwaya"/>
                <a:cs typeface="29LT Riwaya"/>
                <a:sym typeface="29LT Riwaya"/>
              </a:rPr>
              <a:t> </a:t>
            </a:r>
            <a:r>
              <a:rPr lang="en-US" sz="3551" b="1" u="sng">
                <a:solidFill>
                  <a:srgbClr val="000000"/>
                </a:solidFill>
                <a:latin typeface="29LT Riwaya Bold"/>
                <a:ea typeface="29LT Riwaya Bold"/>
                <a:cs typeface="29LT Riwaya Bold"/>
                <a:sym typeface="29LT Riwaya Bold"/>
              </a:rPr>
              <a:t>Monitoring Link Status</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How Nodes Monitor Links: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Nodes continuously monitor the status of their links with neighbors.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This monitoring can be achieved through:</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Acknowledgements: A node expects an acknowledgment from the next hop after sending a packet.</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Periodic HELLO Messages: Some nodes periodically send small messages to confirm link connectivity.</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Detecting Failures: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If a node does not receive an acknowledgment or detect a HELLO message, it concludes that the link to its neighbor has failed.</a:t>
            </a:r>
          </a:p>
          <a:p>
            <a:pPr algn="l">
              <a:lnSpc>
                <a:spcPts val="4971"/>
              </a:lnSpc>
            </a:pPr>
            <a:endParaRPr lang="en-US" sz="35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PROCESS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182799"/>
            <a:ext cx="16708236" cy="8184484"/>
          </a:xfrm>
          <a:prstGeom prst="rect">
            <a:avLst/>
          </a:prstGeom>
        </p:spPr>
        <p:txBody>
          <a:bodyPr lIns="0" tIns="0" rIns="0" bIns="0" rtlCol="0" anchor="t">
            <a:spAutoFit/>
          </a:bodyPr>
          <a:lstStyle/>
          <a:p>
            <a:pPr algn="l">
              <a:lnSpc>
                <a:spcPts val="5251"/>
              </a:lnSpc>
            </a:pPr>
            <a:r>
              <a:rPr lang="en-US" sz="3751">
                <a:solidFill>
                  <a:srgbClr val="000000"/>
                </a:solidFill>
                <a:latin typeface="29LT Riwaya"/>
                <a:ea typeface="29LT Riwaya"/>
                <a:cs typeface="29LT Riwaya"/>
                <a:sym typeface="29LT Riwaya"/>
              </a:rPr>
              <a:t> </a:t>
            </a:r>
            <a:r>
              <a:rPr lang="en-US" sz="3751" b="1" u="sng">
                <a:solidFill>
                  <a:srgbClr val="000000"/>
                </a:solidFill>
                <a:latin typeface="29LT Riwaya Bold"/>
                <a:ea typeface="29LT Riwaya Bold"/>
                <a:cs typeface="29LT Riwaya Bold"/>
                <a:sym typeface="29LT Riwaya Bold"/>
              </a:rPr>
              <a:t>Route Error (RERR)</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When RERR is Generated:</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If a node detects a link failure, it creates a Route Error (RERR) message to notify the source node about the broken route.</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How RERR Works:</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The RERR is sent back along the reverse path to the source node.</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Each intermediate node receiving the RERR removes the invalid route from its route cache.</a:t>
            </a:r>
          </a:p>
          <a:p>
            <a:pPr marL="766713" lvl="1" indent="-383357" algn="l">
              <a:lnSpc>
                <a:spcPts val="4971"/>
              </a:lnSpc>
              <a:buFont typeface="Arial"/>
              <a:buChar char="•"/>
            </a:pPr>
            <a:r>
              <a:rPr lang="en-US" sz="3551" b="1">
                <a:solidFill>
                  <a:srgbClr val="000000"/>
                </a:solidFill>
                <a:latin typeface="29LT Riwaya Bold"/>
                <a:ea typeface="29LT Riwaya Bold"/>
                <a:cs typeface="29LT Riwaya Bold"/>
                <a:sym typeface="29LT Riwaya Bold"/>
              </a:rPr>
              <a:t>Triggering New Route Discovery:</a:t>
            </a:r>
          </a:p>
          <a:p>
            <a:pPr marL="1533427" lvl="2" indent="-511142" algn="l">
              <a:lnSpc>
                <a:spcPts val="4971"/>
              </a:lnSpc>
              <a:buFont typeface="Arial"/>
              <a:buChar char="⚬"/>
            </a:pPr>
            <a:r>
              <a:rPr lang="en-US" sz="3551">
                <a:solidFill>
                  <a:srgbClr val="000000"/>
                </a:solidFill>
                <a:latin typeface="29LT Riwaya"/>
                <a:ea typeface="29LT Riwaya"/>
                <a:cs typeface="29LT Riwaya"/>
                <a:sym typeface="29LT Riwaya"/>
              </a:rPr>
              <a:t>When the source node receives the RERR, it either:</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Uses an alternative cached route to the destination.</a:t>
            </a:r>
          </a:p>
          <a:p>
            <a:pPr marL="2300140" lvl="3" indent="-575035" algn="l">
              <a:lnSpc>
                <a:spcPts val="4971"/>
              </a:lnSpc>
              <a:buFont typeface="Arial"/>
              <a:buChar char="￭"/>
            </a:pPr>
            <a:r>
              <a:rPr lang="en-US" sz="3551">
                <a:solidFill>
                  <a:srgbClr val="000000"/>
                </a:solidFill>
                <a:latin typeface="29LT Riwaya"/>
                <a:ea typeface="29LT Riwaya"/>
                <a:cs typeface="29LT Riwaya"/>
                <a:sym typeface="29LT Riwaya"/>
              </a:rPr>
              <a:t>Initiates a new route discovery process if no alternative route is available.</a:t>
            </a:r>
          </a:p>
          <a:p>
            <a:pPr algn="l">
              <a:lnSpc>
                <a:spcPts val="4971"/>
              </a:lnSpc>
            </a:pPr>
            <a:endParaRPr lang="en-US" sz="3551">
              <a:solidFill>
                <a:srgbClr val="000000"/>
              </a:solidFill>
              <a:latin typeface="29LT Riwaya"/>
              <a:ea typeface="29LT Riwaya"/>
              <a:cs typeface="29LT Riwaya"/>
              <a:sym typeface="29LT Riway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1692916" y="4205595"/>
            <a:ext cx="2425404" cy="550848"/>
          </a:xfrm>
          <a:prstGeom prst="line">
            <a:avLst/>
          </a:prstGeom>
          <a:ln w="38100" cap="flat">
            <a:solidFill>
              <a:srgbClr val="C1272D"/>
            </a:solidFill>
            <a:prstDash val="solid"/>
            <a:headEnd type="none" w="sm" len="sm"/>
            <a:tailEnd type="none" w="sm" len="sm"/>
          </a:ln>
        </p:spPr>
        <p:txBody>
          <a:bodyPr/>
          <a:lstStyle/>
          <a:p>
            <a:endParaRPr lang="fr-FR"/>
          </a:p>
        </p:txBody>
      </p:sp>
      <p:sp>
        <p:nvSpPr>
          <p:cNvPr id="45" name="AutoShape 45"/>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7" name="AutoShape 47"/>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8" name="Group 48"/>
          <p:cNvGrpSpPr/>
          <p:nvPr/>
        </p:nvGrpSpPr>
        <p:grpSpPr>
          <a:xfrm rot="-1574851">
            <a:off x="9302220" y="1945707"/>
            <a:ext cx="1181264" cy="1181264"/>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50" name="TextBox 5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1" name="AutoShape 51"/>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2" name="AutoShape 52"/>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7" name="TextBox 57"/>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8" name="TextBox 58"/>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9" name="TextBox 59"/>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0" name="TextBox 60"/>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1" name="TextBox 61"/>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2" name="TextBox 62"/>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3" name="Freeform 63"/>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2" name="TextBox 52"/>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3" name="TextBox 53"/>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4" name="TextBox 54"/>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5" name="TextBox 55"/>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6" name="TextBox 56"/>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7" name="TextBox 57"/>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8" name="TextBox 58"/>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9" name="TextBox 59"/>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0" name="TextBox 60"/>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1" name="TextBox 61"/>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2" name="Freeform 62"/>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50707"/>
            <a:chOff x="0" y="0"/>
            <a:chExt cx="4816593" cy="487429"/>
          </a:xfrm>
        </p:grpSpPr>
        <p:sp>
          <p:nvSpPr>
            <p:cNvPr id="3" name="Freeform 3"/>
            <p:cNvSpPr/>
            <p:nvPr/>
          </p:nvSpPr>
          <p:spPr>
            <a:xfrm>
              <a:off x="0" y="0"/>
              <a:ext cx="4816592" cy="487429"/>
            </a:xfrm>
            <a:custGeom>
              <a:avLst/>
              <a:gdLst/>
              <a:ahLst/>
              <a:cxnLst/>
              <a:rect l="l" t="t" r="r" b="b"/>
              <a:pathLst>
                <a:path w="4816592" h="487429">
                  <a:moveTo>
                    <a:pt x="0" y="0"/>
                  </a:moveTo>
                  <a:lnTo>
                    <a:pt x="4816592" y="0"/>
                  </a:lnTo>
                  <a:lnTo>
                    <a:pt x="4816592" y="487429"/>
                  </a:lnTo>
                  <a:lnTo>
                    <a:pt x="0" y="487429"/>
                  </a:lnTo>
                  <a:close/>
                </a:path>
              </a:pathLst>
            </a:custGeom>
            <a:solidFill>
              <a:srgbClr val="1891C8"/>
            </a:solidFill>
          </p:spPr>
          <p:txBody>
            <a:bodyPr/>
            <a:lstStyle/>
            <a:p>
              <a:endParaRPr lang="fr-FR"/>
            </a:p>
          </p:txBody>
        </p:sp>
        <p:sp>
          <p:nvSpPr>
            <p:cNvPr id="4" name="TextBox 4"/>
            <p:cNvSpPr txBox="1"/>
            <p:nvPr/>
          </p:nvSpPr>
          <p:spPr>
            <a:xfrm>
              <a:off x="0" y="-38100"/>
              <a:ext cx="4816593" cy="5255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447512" y="8432815"/>
            <a:ext cx="1479329" cy="1479329"/>
            <a:chOff x="0" y="0"/>
            <a:chExt cx="812800" cy="812800"/>
          </a:xfrm>
        </p:grpSpPr>
        <p:sp>
          <p:nvSpPr>
            <p:cNvPr id="6" name="Freeform 6"/>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1891C8">
                <a:alpha val="29804"/>
              </a:srgbClr>
            </a:solidFill>
          </p:spPr>
          <p:txBody>
            <a:bodyPr/>
            <a:lstStyle/>
            <a:p>
              <a:endParaRPr lang="fr-FR"/>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462449" y="9312061"/>
            <a:ext cx="771724" cy="7717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891C8">
                  <a:alpha val="40000"/>
                </a:srgbClr>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633404" y="5478087"/>
            <a:ext cx="2954728" cy="295472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98FCA">
                  <a:alpha val="19608"/>
                </a:srgbClr>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5769665" y="4799615"/>
            <a:ext cx="6692211" cy="4458685"/>
          </a:xfrm>
          <a:custGeom>
            <a:avLst/>
            <a:gdLst/>
            <a:ahLst/>
            <a:cxnLst/>
            <a:rect l="l" t="t" r="r" b="b"/>
            <a:pathLst>
              <a:path w="6692211" h="4458685">
                <a:moveTo>
                  <a:pt x="0" y="0"/>
                </a:moveTo>
                <a:lnTo>
                  <a:pt x="6692211" y="0"/>
                </a:lnTo>
                <a:lnTo>
                  <a:pt x="6692211" y="4458685"/>
                </a:lnTo>
                <a:lnTo>
                  <a:pt x="0" y="4458685"/>
                </a:lnTo>
                <a:lnTo>
                  <a:pt x="0" y="0"/>
                </a:lnTo>
                <a:close/>
              </a:path>
            </a:pathLst>
          </a:custGeom>
          <a:blipFill>
            <a:blip r:embed="rId2"/>
            <a:stretch>
              <a:fillRect/>
            </a:stretch>
          </a:blipFill>
        </p:spPr>
        <p:txBody>
          <a:bodyPr/>
          <a:lstStyle/>
          <a:p>
            <a:endParaRPr lang="fr-FR"/>
          </a:p>
        </p:txBody>
      </p:sp>
      <p:sp>
        <p:nvSpPr>
          <p:cNvPr id="15" name="TextBox 15"/>
          <p:cNvSpPr txBox="1"/>
          <p:nvPr/>
        </p:nvSpPr>
        <p:spPr>
          <a:xfrm>
            <a:off x="4407716" y="110524"/>
            <a:ext cx="9416109" cy="1467734"/>
          </a:xfrm>
          <a:prstGeom prst="rect">
            <a:avLst/>
          </a:prstGeom>
        </p:spPr>
        <p:txBody>
          <a:bodyPr lIns="0" tIns="0" rIns="0" bIns="0" rtlCol="0" anchor="t">
            <a:spAutoFit/>
          </a:bodyPr>
          <a:lstStyle/>
          <a:p>
            <a:pPr algn="l">
              <a:lnSpc>
                <a:spcPts val="12067"/>
              </a:lnSpc>
            </a:pPr>
            <a:r>
              <a:rPr lang="en-US" sz="8619" b="1" spc="172">
                <a:solidFill>
                  <a:srgbClr val="FFFFFF"/>
                </a:solidFill>
                <a:latin typeface="Garet Bold"/>
                <a:ea typeface="Garet Bold"/>
                <a:cs typeface="Garet Bold"/>
                <a:sym typeface="Garet Bold"/>
              </a:rPr>
              <a:t>INTRODUCTION</a:t>
            </a:r>
          </a:p>
        </p:txBody>
      </p:sp>
      <p:sp>
        <p:nvSpPr>
          <p:cNvPr id="16" name="TextBox 16"/>
          <p:cNvSpPr txBox="1"/>
          <p:nvPr/>
        </p:nvSpPr>
        <p:spPr>
          <a:xfrm>
            <a:off x="1028700" y="2528853"/>
            <a:ext cx="16287059" cy="1889761"/>
          </a:xfrm>
          <a:prstGeom prst="rect">
            <a:avLst/>
          </a:prstGeom>
        </p:spPr>
        <p:txBody>
          <a:bodyPr lIns="0" tIns="0" rIns="0" bIns="0" rtlCol="0" anchor="t">
            <a:spAutoFit/>
          </a:bodyPr>
          <a:lstStyle/>
          <a:p>
            <a:pPr marL="777230" lvl="1" indent="-388615" algn="l">
              <a:lnSpc>
                <a:spcPts val="5039"/>
              </a:lnSpc>
              <a:spcBef>
                <a:spcPct val="0"/>
              </a:spcBef>
              <a:buFont typeface="Arial"/>
              <a:buChar char="•"/>
            </a:pPr>
            <a:r>
              <a:rPr lang="en-US" sz="3599">
                <a:solidFill>
                  <a:srgbClr val="000000"/>
                </a:solidFill>
                <a:latin typeface="29LT Riwaya"/>
                <a:ea typeface="29LT Riwaya"/>
                <a:cs typeface="29LT Riwaya"/>
                <a:sym typeface="29LT Riwaya"/>
              </a:rPr>
              <a:t>Or picture a</a:t>
            </a:r>
            <a:r>
              <a:rPr lang="en-US" sz="3599" b="1">
                <a:solidFill>
                  <a:srgbClr val="000000"/>
                </a:solidFill>
                <a:latin typeface="29LT Riwaya Bold"/>
                <a:ea typeface="29LT Riwaya Bold"/>
                <a:cs typeface="29LT Riwaya Bold"/>
                <a:sym typeface="29LT Riwaya Bold"/>
              </a:rPr>
              <a:t> large outdoor festival in</a:t>
            </a:r>
            <a:r>
              <a:rPr lang="en-US" sz="3599">
                <a:solidFill>
                  <a:srgbClr val="000000"/>
                </a:solidFill>
                <a:latin typeface="29LT Riwaya"/>
                <a:ea typeface="29LT Riwaya"/>
                <a:cs typeface="29LT Riwaya"/>
                <a:sym typeface="29LT Riwaya"/>
              </a:rPr>
              <a:t> a remote area, where thousands of attendees need to stay connected, but the existing infrastructure is overwhelmed. </a:t>
            </a:r>
            <a:r>
              <a:rPr lang="en-US" sz="3599" b="1">
                <a:solidFill>
                  <a:srgbClr val="000000"/>
                </a:solidFill>
                <a:latin typeface="29LT Riwaya Bold"/>
                <a:ea typeface="29LT Riwaya Bold"/>
                <a:cs typeface="29LT Riwaya Bold"/>
                <a:sym typeface="29LT Riwaya Bold"/>
              </a:rPr>
              <a:t>What alternative can handle this demand?</a:t>
            </a:r>
          </a:p>
        </p:txBody>
      </p:sp>
      <p:sp>
        <p:nvSpPr>
          <p:cNvPr id="17" name="Freeform 1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3"/>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2" name="Group 52"/>
          <p:cNvGrpSpPr/>
          <p:nvPr/>
        </p:nvGrpSpPr>
        <p:grpSpPr>
          <a:xfrm>
            <a:off x="10683792" y="2121270"/>
            <a:ext cx="3246645" cy="2130611"/>
            <a:chOff x="0" y="0"/>
            <a:chExt cx="812800" cy="533400"/>
          </a:xfrm>
        </p:grpSpPr>
        <p:sp>
          <p:nvSpPr>
            <p:cNvPr id="53" name="Freeform 53"/>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5A60"/>
            </a:solidFill>
          </p:spPr>
          <p:txBody>
            <a:bodyPr/>
            <a:lstStyle/>
            <a:p>
              <a:endParaRPr lang="fr-FR"/>
            </a:p>
          </p:txBody>
        </p:sp>
        <p:sp>
          <p:nvSpPr>
            <p:cNvPr id="54" name="TextBox 54"/>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6" name="TextBox 56"/>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7" name="TextBox 57"/>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8" name="TextBox 58"/>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9" name="TextBox 59"/>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60" name="TextBox 60"/>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61" name="TextBox 61"/>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2" name="TextBox 62"/>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3" name="TextBox 63"/>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4" name="TextBox 64"/>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5" name="TextBox 65"/>
          <p:cNvSpPr txBox="1"/>
          <p:nvPr/>
        </p:nvSpPr>
        <p:spPr>
          <a:xfrm>
            <a:off x="10927031" y="2400436"/>
            <a:ext cx="2881902" cy="1555729"/>
          </a:xfrm>
          <a:prstGeom prst="rect">
            <a:avLst/>
          </a:prstGeom>
        </p:spPr>
        <p:txBody>
          <a:bodyPr lIns="0" tIns="0" rIns="0" bIns="0" rtlCol="0" anchor="t">
            <a:spAutoFit/>
          </a:bodyPr>
          <a:lstStyle/>
          <a:p>
            <a:pPr algn="ctr">
              <a:lnSpc>
                <a:spcPts val="4155"/>
              </a:lnSpc>
            </a:pPr>
            <a:r>
              <a:rPr lang="en-US" sz="2968">
                <a:solidFill>
                  <a:srgbClr val="FFFFFF"/>
                </a:solidFill>
                <a:latin typeface="Inter"/>
                <a:ea typeface="Inter"/>
                <a:cs typeface="Inter"/>
                <a:sym typeface="Inter"/>
              </a:rPr>
              <a:t>Oups !</a:t>
            </a:r>
          </a:p>
          <a:p>
            <a:pPr algn="ctr">
              <a:lnSpc>
                <a:spcPts val="4155"/>
              </a:lnSpc>
              <a:spcBef>
                <a:spcPct val="0"/>
              </a:spcBef>
            </a:pPr>
            <a:r>
              <a:rPr lang="en-US" sz="2968">
                <a:solidFill>
                  <a:srgbClr val="FFFFFF"/>
                </a:solidFill>
                <a:latin typeface="Inter"/>
                <a:ea typeface="Inter"/>
                <a:cs typeface="Inter"/>
                <a:sym typeface="Inter"/>
              </a:rPr>
              <a:t>I can’t reach J any more</a:t>
            </a:r>
          </a:p>
        </p:txBody>
      </p:sp>
      <p:sp>
        <p:nvSpPr>
          <p:cNvPr id="66" name="Freeform 6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2" name="Group 52"/>
          <p:cNvGrpSpPr/>
          <p:nvPr/>
        </p:nvGrpSpPr>
        <p:grpSpPr>
          <a:xfrm>
            <a:off x="10683792" y="2121270"/>
            <a:ext cx="3246645" cy="2130611"/>
            <a:chOff x="0" y="0"/>
            <a:chExt cx="812800" cy="533400"/>
          </a:xfrm>
        </p:grpSpPr>
        <p:sp>
          <p:nvSpPr>
            <p:cNvPr id="53" name="Freeform 53"/>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5A60"/>
            </a:solidFill>
          </p:spPr>
          <p:txBody>
            <a:bodyPr/>
            <a:lstStyle/>
            <a:p>
              <a:endParaRPr lang="fr-FR"/>
            </a:p>
          </p:txBody>
        </p:sp>
        <p:sp>
          <p:nvSpPr>
            <p:cNvPr id="54" name="TextBox 54"/>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6" name="TextBox 56"/>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7" name="TextBox 57"/>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8" name="TextBox 58"/>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9" name="TextBox 59"/>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60" name="TextBox 60"/>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61" name="TextBox 61"/>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2" name="TextBox 62"/>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3" name="TextBox 63"/>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4" name="TextBox 64"/>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5" name="TextBox 65"/>
          <p:cNvSpPr txBox="1"/>
          <p:nvPr/>
        </p:nvSpPr>
        <p:spPr>
          <a:xfrm>
            <a:off x="10927031" y="2400436"/>
            <a:ext cx="2881902" cy="1555729"/>
          </a:xfrm>
          <a:prstGeom prst="rect">
            <a:avLst/>
          </a:prstGeom>
        </p:spPr>
        <p:txBody>
          <a:bodyPr lIns="0" tIns="0" rIns="0" bIns="0" rtlCol="0" anchor="t">
            <a:spAutoFit/>
          </a:bodyPr>
          <a:lstStyle/>
          <a:p>
            <a:pPr algn="ctr">
              <a:lnSpc>
                <a:spcPts val="4155"/>
              </a:lnSpc>
            </a:pPr>
            <a:r>
              <a:rPr lang="en-US" sz="2968">
                <a:solidFill>
                  <a:srgbClr val="FFFFFF"/>
                </a:solidFill>
                <a:latin typeface="Inter"/>
                <a:ea typeface="Inter"/>
                <a:cs typeface="Inter"/>
                <a:sym typeface="Inter"/>
              </a:rPr>
              <a:t>Everyone</a:t>
            </a:r>
          </a:p>
          <a:p>
            <a:pPr algn="ctr">
              <a:lnSpc>
                <a:spcPts val="4155"/>
              </a:lnSpc>
              <a:spcBef>
                <a:spcPct val="0"/>
              </a:spcBef>
            </a:pPr>
            <a:r>
              <a:rPr lang="en-US" sz="2968">
                <a:solidFill>
                  <a:srgbClr val="FFFFFF"/>
                </a:solidFill>
                <a:latin typeface="Inter"/>
                <a:ea typeface="Inter"/>
                <a:cs typeface="Inter"/>
                <a:sym typeface="Inter"/>
              </a:rPr>
              <a:t>have to know that !</a:t>
            </a:r>
          </a:p>
        </p:txBody>
      </p:sp>
      <p:sp>
        <p:nvSpPr>
          <p:cNvPr id="66" name="Freeform 6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52" name="Group 52"/>
          <p:cNvGrpSpPr/>
          <p:nvPr/>
        </p:nvGrpSpPr>
        <p:grpSpPr>
          <a:xfrm>
            <a:off x="10683792" y="2121270"/>
            <a:ext cx="3246645" cy="2130611"/>
            <a:chOff x="0" y="0"/>
            <a:chExt cx="812800" cy="533400"/>
          </a:xfrm>
        </p:grpSpPr>
        <p:sp>
          <p:nvSpPr>
            <p:cNvPr id="53" name="Freeform 53"/>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5A60"/>
            </a:solidFill>
          </p:spPr>
          <p:txBody>
            <a:bodyPr/>
            <a:lstStyle/>
            <a:p>
              <a:endParaRPr lang="fr-FR"/>
            </a:p>
          </p:txBody>
        </p:sp>
        <p:sp>
          <p:nvSpPr>
            <p:cNvPr id="54" name="TextBox 54"/>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6" name="TextBox 56"/>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7" name="TextBox 57"/>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8" name="TextBox 58"/>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9" name="TextBox 59"/>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60" name="TextBox 60"/>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61" name="TextBox 61"/>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2" name="TextBox 62"/>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3" name="TextBox 63"/>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4" name="TextBox 64"/>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65" name="TextBox 65"/>
          <p:cNvSpPr txBox="1"/>
          <p:nvPr/>
        </p:nvSpPr>
        <p:spPr>
          <a:xfrm>
            <a:off x="10927031" y="2400436"/>
            <a:ext cx="2881902" cy="1555729"/>
          </a:xfrm>
          <a:prstGeom prst="rect">
            <a:avLst/>
          </a:prstGeom>
        </p:spPr>
        <p:txBody>
          <a:bodyPr lIns="0" tIns="0" rIns="0" bIns="0" rtlCol="0" anchor="t">
            <a:spAutoFit/>
          </a:bodyPr>
          <a:lstStyle/>
          <a:p>
            <a:pPr algn="ctr">
              <a:lnSpc>
                <a:spcPts val="4155"/>
              </a:lnSpc>
            </a:pPr>
            <a:r>
              <a:rPr lang="en-US" sz="2968">
                <a:solidFill>
                  <a:srgbClr val="FFFFFF"/>
                </a:solidFill>
                <a:latin typeface="Inter"/>
                <a:ea typeface="Inter"/>
                <a:cs typeface="Inter"/>
                <a:sym typeface="Inter"/>
              </a:rPr>
              <a:t>I am gonna send a RERR</a:t>
            </a:r>
          </a:p>
          <a:p>
            <a:pPr algn="ctr">
              <a:lnSpc>
                <a:spcPts val="4155"/>
              </a:lnSpc>
              <a:spcBef>
                <a:spcPct val="0"/>
              </a:spcBef>
            </a:pPr>
            <a:r>
              <a:rPr lang="en-US" sz="2968">
                <a:solidFill>
                  <a:srgbClr val="FFFFFF"/>
                </a:solidFill>
                <a:latin typeface="Inter"/>
                <a:ea typeface="Inter"/>
                <a:cs typeface="Inter"/>
                <a:sym typeface="Inter"/>
              </a:rPr>
              <a:t>message</a:t>
            </a:r>
          </a:p>
        </p:txBody>
      </p:sp>
      <p:sp>
        <p:nvSpPr>
          <p:cNvPr id="66" name="Freeform 6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2" name="TextBox 52"/>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3" name="TextBox 53"/>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4" name="TextBox 54"/>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5" name="TextBox 55"/>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6" name="TextBox 56"/>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7" name="TextBox 57"/>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8" name="TextBox 58"/>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9" name="TextBox 59"/>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0" name="TextBox 60"/>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1" name="TextBox 61"/>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2" name="Group 62"/>
          <p:cNvGrpSpPr/>
          <p:nvPr/>
        </p:nvGrpSpPr>
        <p:grpSpPr>
          <a:xfrm>
            <a:off x="10530841" y="5370490"/>
            <a:ext cx="1316148" cy="488035"/>
            <a:chOff x="0" y="0"/>
            <a:chExt cx="1754864" cy="650713"/>
          </a:xfrm>
        </p:grpSpPr>
        <p:grpSp>
          <p:nvGrpSpPr>
            <p:cNvPr id="63" name="Group 63"/>
            <p:cNvGrpSpPr/>
            <p:nvPr/>
          </p:nvGrpSpPr>
          <p:grpSpPr>
            <a:xfrm>
              <a:off x="0" y="0"/>
              <a:ext cx="1754864" cy="650713"/>
              <a:chOff x="0" y="0"/>
              <a:chExt cx="346640" cy="128536"/>
            </a:xfrm>
          </p:grpSpPr>
          <p:sp>
            <p:nvSpPr>
              <p:cNvPr id="64" name="Freeform 64"/>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65" name="TextBox 65"/>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66" name="TextBox 66"/>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sp>
        <p:nvSpPr>
          <p:cNvPr id="67" name="Freeform 6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2" name="TextBox 52"/>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3" name="TextBox 53"/>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4" name="TextBox 54"/>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5" name="TextBox 55"/>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6" name="TextBox 56"/>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7" name="TextBox 57"/>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8" name="TextBox 58"/>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9" name="TextBox 59"/>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0" name="TextBox 60"/>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1" name="TextBox 61"/>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2" name="Group 62"/>
          <p:cNvGrpSpPr/>
          <p:nvPr/>
        </p:nvGrpSpPr>
        <p:grpSpPr>
          <a:xfrm>
            <a:off x="7378059" y="6282809"/>
            <a:ext cx="1316148" cy="488035"/>
            <a:chOff x="0" y="0"/>
            <a:chExt cx="1754864" cy="650713"/>
          </a:xfrm>
        </p:grpSpPr>
        <p:grpSp>
          <p:nvGrpSpPr>
            <p:cNvPr id="63" name="Group 63"/>
            <p:cNvGrpSpPr/>
            <p:nvPr/>
          </p:nvGrpSpPr>
          <p:grpSpPr>
            <a:xfrm>
              <a:off x="0" y="0"/>
              <a:ext cx="1754864" cy="650713"/>
              <a:chOff x="0" y="0"/>
              <a:chExt cx="346640" cy="128536"/>
            </a:xfrm>
          </p:grpSpPr>
          <p:sp>
            <p:nvSpPr>
              <p:cNvPr id="64" name="Freeform 64"/>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65" name="TextBox 65"/>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66" name="TextBox 66"/>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67" name="Group 67"/>
          <p:cNvGrpSpPr/>
          <p:nvPr/>
        </p:nvGrpSpPr>
        <p:grpSpPr>
          <a:xfrm>
            <a:off x="9395650" y="2770611"/>
            <a:ext cx="1316148" cy="488035"/>
            <a:chOff x="0" y="0"/>
            <a:chExt cx="1754864" cy="650713"/>
          </a:xfrm>
        </p:grpSpPr>
        <p:grpSp>
          <p:nvGrpSpPr>
            <p:cNvPr id="68" name="Group 68"/>
            <p:cNvGrpSpPr/>
            <p:nvPr/>
          </p:nvGrpSpPr>
          <p:grpSpPr>
            <a:xfrm>
              <a:off x="0" y="0"/>
              <a:ext cx="1754864" cy="650713"/>
              <a:chOff x="0" y="0"/>
              <a:chExt cx="346640" cy="128536"/>
            </a:xfrm>
          </p:grpSpPr>
          <p:sp>
            <p:nvSpPr>
              <p:cNvPr id="69" name="Freeform 69"/>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70" name="TextBox 70"/>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71" name="TextBox 71"/>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72" name="Group 72"/>
          <p:cNvGrpSpPr/>
          <p:nvPr/>
        </p:nvGrpSpPr>
        <p:grpSpPr>
          <a:xfrm>
            <a:off x="12358244" y="6613037"/>
            <a:ext cx="1316148" cy="488035"/>
            <a:chOff x="0" y="0"/>
            <a:chExt cx="1754864" cy="650713"/>
          </a:xfrm>
        </p:grpSpPr>
        <p:grpSp>
          <p:nvGrpSpPr>
            <p:cNvPr id="73" name="Group 73"/>
            <p:cNvGrpSpPr/>
            <p:nvPr/>
          </p:nvGrpSpPr>
          <p:grpSpPr>
            <a:xfrm>
              <a:off x="0" y="0"/>
              <a:ext cx="1754864" cy="650713"/>
              <a:chOff x="0" y="0"/>
              <a:chExt cx="346640" cy="128536"/>
            </a:xfrm>
          </p:grpSpPr>
          <p:sp>
            <p:nvSpPr>
              <p:cNvPr id="74" name="Freeform 74"/>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75" name="TextBox 75"/>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76" name="TextBox 76"/>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sp>
        <p:nvSpPr>
          <p:cNvPr id="77" name="Freeform 7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2" name="TextBox 52"/>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3" name="TextBox 53"/>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4" name="TextBox 54"/>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5" name="TextBox 55"/>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6" name="TextBox 56"/>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7" name="TextBox 57"/>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8" name="TextBox 58"/>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9" name="TextBox 59"/>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0" name="TextBox 60"/>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1" name="TextBox 61"/>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2" name="Group 62"/>
          <p:cNvGrpSpPr/>
          <p:nvPr/>
        </p:nvGrpSpPr>
        <p:grpSpPr>
          <a:xfrm>
            <a:off x="4395596" y="8261870"/>
            <a:ext cx="1316148" cy="488035"/>
            <a:chOff x="0" y="0"/>
            <a:chExt cx="1754864" cy="650713"/>
          </a:xfrm>
        </p:grpSpPr>
        <p:grpSp>
          <p:nvGrpSpPr>
            <p:cNvPr id="63" name="Group 63"/>
            <p:cNvGrpSpPr/>
            <p:nvPr/>
          </p:nvGrpSpPr>
          <p:grpSpPr>
            <a:xfrm>
              <a:off x="0" y="0"/>
              <a:ext cx="1754864" cy="650713"/>
              <a:chOff x="0" y="0"/>
              <a:chExt cx="346640" cy="128536"/>
            </a:xfrm>
          </p:grpSpPr>
          <p:sp>
            <p:nvSpPr>
              <p:cNvPr id="64" name="Freeform 64"/>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65" name="TextBox 65"/>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66" name="TextBox 66"/>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67" name="Group 67"/>
          <p:cNvGrpSpPr/>
          <p:nvPr/>
        </p:nvGrpSpPr>
        <p:grpSpPr>
          <a:xfrm>
            <a:off x="6865268" y="3549776"/>
            <a:ext cx="1316148" cy="488035"/>
            <a:chOff x="0" y="0"/>
            <a:chExt cx="1754864" cy="650713"/>
          </a:xfrm>
        </p:grpSpPr>
        <p:grpSp>
          <p:nvGrpSpPr>
            <p:cNvPr id="68" name="Group 68"/>
            <p:cNvGrpSpPr/>
            <p:nvPr/>
          </p:nvGrpSpPr>
          <p:grpSpPr>
            <a:xfrm>
              <a:off x="0" y="0"/>
              <a:ext cx="1754864" cy="650713"/>
              <a:chOff x="0" y="0"/>
              <a:chExt cx="346640" cy="128536"/>
            </a:xfrm>
          </p:grpSpPr>
          <p:sp>
            <p:nvSpPr>
              <p:cNvPr id="69" name="Freeform 69"/>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70" name="TextBox 70"/>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71" name="TextBox 71"/>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72" name="Group 72"/>
          <p:cNvGrpSpPr/>
          <p:nvPr/>
        </p:nvGrpSpPr>
        <p:grpSpPr>
          <a:xfrm>
            <a:off x="14118321" y="4575431"/>
            <a:ext cx="1316148" cy="488035"/>
            <a:chOff x="0" y="0"/>
            <a:chExt cx="1754864" cy="650713"/>
          </a:xfrm>
        </p:grpSpPr>
        <p:grpSp>
          <p:nvGrpSpPr>
            <p:cNvPr id="73" name="Group 73"/>
            <p:cNvGrpSpPr/>
            <p:nvPr/>
          </p:nvGrpSpPr>
          <p:grpSpPr>
            <a:xfrm>
              <a:off x="0" y="0"/>
              <a:ext cx="1754864" cy="650713"/>
              <a:chOff x="0" y="0"/>
              <a:chExt cx="346640" cy="128536"/>
            </a:xfrm>
          </p:grpSpPr>
          <p:sp>
            <p:nvSpPr>
              <p:cNvPr id="74" name="Freeform 74"/>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75" name="TextBox 75"/>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76" name="TextBox 76"/>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77" name="Group 77"/>
          <p:cNvGrpSpPr/>
          <p:nvPr/>
        </p:nvGrpSpPr>
        <p:grpSpPr>
          <a:xfrm>
            <a:off x="8788971" y="8289107"/>
            <a:ext cx="1316148" cy="488035"/>
            <a:chOff x="0" y="0"/>
            <a:chExt cx="1754864" cy="650713"/>
          </a:xfrm>
        </p:grpSpPr>
        <p:grpSp>
          <p:nvGrpSpPr>
            <p:cNvPr id="78" name="Group 78"/>
            <p:cNvGrpSpPr/>
            <p:nvPr/>
          </p:nvGrpSpPr>
          <p:grpSpPr>
            <a:xfrm>
              <a:off x="0" y="0"/>
              <a:ext cx="1754864" cy="650713"/>
              <a:chOff x="0" y="0"/>
              <a:chExt cx="346640" cy="128536"/>
            </a:xfrm>
          </p:grpSpPr>
          <p:sp>
            <p:nvSpPr>
              <p:cNvPr id="79" name="Freeform 79"/>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80" name="TextBox 80"/>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81" name="TextBox 81"/>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sp>
        <p:nvSpPr>
          <p:cNvPr id="82" name="Freeform 82"/>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2" name="TextBox 52"/>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grpSp>
        <p:nvGrpSpPr>
          <p:cNvPr id="53" name="Group 53"/>
          <p:cNvGrpSpPr/>
          <p:nvPr/>
        </p:nvGrpSpPr>
        <p:grpSpPr>
          <a:xfrm>
            <a:off x="4356181" y="8297583"/>
            <a:ext cx="1316148" cy="488035"/>
            <a:chOff x="0" y="0"/>
            <a:chExt cx="1754864" cy="650713"/>
          </a:xfrm>
        </p:grpSpPr>
        <p:grpSp>
          <p:nvGrpSpPr>
            <p:cNvPr id="54" name="Group 54"/>
            <p:cNvGrpSpPr/>
            <p:nvPr/>
          </p:nvGrpSpPr>
          <p:grpSpPr>
            <a:xfrm>
              <a:off x="0" y="0"/>
              <a:ext cx="1754864" cy="650713"/>
              <a:chOff x="0" y="0"/>
              <a:chExt cx="346640" cy="128536"/>
            </a:xfrm>
          </p:grpSpPr>
          <p:sp>
            <p:nvSpPr>
              <p:cNvPr id="55" name="Freeform 55"/>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56" name="TextBox 56"/>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57" name="TextBox 57"/>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58" name="Group 58"/>
          <p:cNvGrpSpPr/>
          <p:nvPr/>
        </p:nvGrpSpPr>
        <p:grpSpPr>
          <a:xfrm>
            <a:off x="3551636" y="3446888"/>
            <a:ext cx="1316148" cy="488035"/>
            <a:chOff x="0" y="0"/>
            <a:chExt cx="1754864" cy="650713"/>
          </a:xfrm>
        </p:grpSpPr>
        <p:grpSp>
          <p:nvGrpSpPr>
            <p:cNvPr id="59" name="Group 59"/>
            <p:cNvGrpSpPr/>
            <p:nvPr/>
          </p:nvGrpSpPr>
          <p:grpSpPr>
            <a:xfrm>
              <a:off x="0" y="0"/>
              <a:ext cx="1754864" cy="650713"/>
              <a:chOff x="0" y="0"/>
              <a:chExt cx="346640" cy="128536"/>
            </a:xfrm>
          </p:grpSpPr>
          <p:sp>
            <p:nvSpPr>
              <p:cNvPr id="60" name="Freeform 60"/>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61" name="TextBox 61"/>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62" name="TextBox 62"/>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63" name="Group 63"/>
          <p:cNvGrpSpPr/>
          <p:nvPr/>
        </p:nvGrpSpPr>
        <p:grpSpPr>
          <a:xfrm>
            <a:off x="14118321" y="4575431"/>
            <a:ext cx="1316148" cy="488035"/>
            <a:chOff x="0" y="0"/>
            <a:chExt cx="1754864" cy="650713"/>
          </a:xfrm>
        </p:grpSpPr>
        <p:grpSp>
          <p:nvGrpSpPr>
            <p:cNvPr id="64" name="Group 64"/>
            <p:cNvGrpSpPr/>
            <p:nvPr/>
          </p:nvGrpSpPr>
          <p:grpSpPr>
            <a:xfrm>
              <a:off x="0" y="0"/>
              <a:ext cx="1754864" cy="650713"/>
              <a:chOff x="0" y="0"/>
              <a:chExt cx="346640" cy="128536"/>
            </a:xfrm>
          </p:grpSpPr>
          <p:sp>
            <p:nvSpPr>
              <p:cNvPr id="65" name="Freeform 65"/>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66" name="TextBox 66"/>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68" name="Group 68"/>
          <p:cNvGrpSpPr/>
          <p:nvPr/>
        </p:nvGrpSpPr>
        <p:grpSpPr>
          <a:xfrm>
            <a:off x="7271934" y="6282809"/>
            <a:ext cx="1316148" cy="488035"/>
            <a:chOff x="0" y="0"/>
            <a:chExt cx="1754864" cy="650713"/>
          </a:xfrm>
        </p:grpSpPr>
        <p:grpSp>
          <p:nvGrpSpPr>
            <p:cNvPr id="69" name="Group 69"/>
            <p:cNvGrpSpPr/>
            <p:nvPr/>
          </p:nvGrpSpPr>
          <p:grpSpPr>
            <a:xfrm>
              <a:off x="0" y="0"/>
              <a:ext cx="1754864" cy="650713"/>
              <a:chOff x="0" y="0"/>
              <a:chExt cx="346640" cy="128536"/>
            </a:xfrm>
          </p:grpSpPr>
          <p:sp>
            <p:nvSpPr>
              <p:cNvPr id="70" name="Freeform 70"/>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71" name="TextBox 71"/>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72" name="TextBox 72"/>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73" name="Group 73"/>
          <p:cNvGrpSpPr/>
          <p:nvPr/>
        </p:nvGrpSpPr>
        <p:grpSpPr>
          <a:xfrm>
            <a:off x="6032544" y="3366900"/>
            <a:ext cx="3086100" cy="2025253"/>
            <a:chOff x="0" y="0"/>
            <a:chExt cx="812800" cy="533400"/>
          </a:xfrm>
        </p:grpSpPr>
        <p:sp>
          <p:nvSpPr>
            <p:cNvPr id="74" name="Freeform 74"/>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DE59"/>
            </a:solidFill>
          </p:spPr>
          <p:txBody>
            <a:bodyPr/>
            <a:lstStyle/>
            <a:p>
              <a:endParaRPr lang="fr-FR"/>
            </a:p>
          </p:txBody>
        </p:sp>
        <p:sp>
          <p:nvSpPr>
            <p:cNvPr id="75" name="TextBox 75"/>
            <p:cNvSpPr txBox="1"/>
            <p:nvPr/>
          </p:nvSpPr>
          <p:spPr>
            <a:xfrm>
              <a:off x="38100" y="50800"/>
              <a:ext cx="736600" cy="406400"/>
            </a:xfrm>
            <a:prstGeom prst="rect">
              <a:avLst/>
            </a:prstGeom>
          </p:spPr>
          <p:txBody>
            <a:bodyPr lIns="50800" tIns="50800" rIns="50800" bIns="50800" rtlCol="0" anchor="ctr"/>
            <a:lstStyle/>
            <a:p>
              <a:pPr algn="ctr">
                <a:lnSpc>
                  <a:spcPts val="2659"/>
                </a:lnSpc>
              </a:pPr>
              <a:endParaRPr/>
            </a:p>
          </p:txBody>
        </p:sp>
      </p:grpSp>
      <p:sp>
        <p:nvSpPr>
          <p:cNvPr id="76" name="TextBox 76"/>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77" name="TextBox 77"/>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78" name="TextBox 78"/>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79" name="TextBox 79"/>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80" name="TextBox 80"/>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81" name="TextBox 81"/>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82" name="TextBox 82"/>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83" name="TextBox 83"/>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84" name="TextBox 84"/>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85" name="TextBox 85"/>
          <p:cNvSpPr txBox="1"/>
          <p:nvPr/>
        </p:nvSpPr>
        <p:spPr>
          <a:xfrm>
            <a:off x="6215500" y="3735246"/>
            <a:ext cx="2886412" cy="1221885"/>
          </a:xfrm>
          <a:prstGeom prst="rect">
            <a:avLst/>
          </a:prstGeom>
        </p:spPr>
        <p:txBody>
          <a:bodyPr lIns="0" tIns="0" rIns="0" bIns="0" rtlCol="0" anchor="t">
            <a:spAutoFit/>
          </a:bodyPr>
          <a:lstStyle/>
          <a:p>
            <a:pPr algn="ctr">
              <a:lnSpc>
                <a:spcPts val="4961"/>
              </a:lnSpc>
              <a:spcBef>
                <a:spcPct val="0"/>
              </a:spcBef>
            </a:pPr>
            <a:r>
              <a:rPr lang="en-US" sz="3543">
                <a:solidFill>
                  <a:srgbClr val="000000"/>
                </a:solidFill>
                <a:latin typeface="Inter"/>
                <a:ea typeface="Inter"/>
                <a:cs typeface="Inter"/>
                <a:sym typeface="Inter"/>
              </a:rPr>
              <a:t>I know so I drop it</a:t>
            </a:r>
          </a:p>
        </p:txBody>
      </p:sp>
      <p:sp>
        <p:nvSpPr>
          <p:cNvPr id="86" name="Freeform 8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2" name="TextBox 52"/>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grpSp>
        <p:nvGrpSpPr>
          <p:cNvPr id="53" name="Group 53"/>
          <p:cNvGrpSpPr/>
          <p:nvPr/>
        </p:nvGrpSpPr>
        <p:grpSpPr>
          <a:xfrm>
            <a:off x="4356181" y="8297583"/>
            <a:ext cx="1316148" cy="488035"/>
            <a:chOff x="0" y="0"/>
            <a:chExt cx="1754864" cy="650713"/>
          </a:xfrm>
        </p:grpSpPr>
        <p:grpSp>
          <p:nvGrpSpPr>
            <p:cNvPr id="54" name="Group 54"/>
            <p:cNvGrpSpPr/>
            <p:nvPr/>
          </p:nvGrpSpPr>
          <p:grpSpPr>
            <a:xfrm>
              <a:off x="0" y="0"/>
              <a:ext cx="1754864" cy="650713"/>
              <a:chOff x="0" y="0"/>
              <a:chExt cx="346640" cy="128536"/>
            </a:xfrm>
          </p:grpSpPr>
          <p:sp>
            <p:nvSpPr>
              <p:cNvPr id="55" name="Freeform 55"/>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56" name="TextBox 56"/>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57" name="TextBox 57"/>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58" name="Group 58"/>
          <p:cNvGrpSpPr/>
          <p:nvPr/>
        </p:nvGrpSpPr>
        <p:grpSpPr>
          <a:xfrm>
            <a:off x="3551636" y="3446888"/>
            <a:ext cx="1316148" cy="488035"/>
            <a:chOff x="0" y="0"/>
            <a:chExt cx="1754864" cy="650713"/>
          </a:xfrm>
        </p:grpSpPr>
        <p:grpSp>
          <p:nvGrpSpPr>
            <p:cNvPr id="59" name="Group 59"/>
            <p:cNvGrpSpPr/>
            <p:nvPr/>
          </p:nvGrpSpPr>
          <p:grpSpPr>
            <a:xfrm>
              <a:off x="0" y="0"/>
              <a:ext cx="1754864" cy="650713"/>
              <a:chOff x="0" y="0"/>
              <a:chExt cx="346640" cy="128536"/>
            </a:xfrm>
          </p:grpSpPr>
          <p:sp>
            <p:nvSpPr>
              <p:cNvPr id="60" name="Freeform 60"/>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61" name="TextBox 61"/>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62" name="TextBox 62"/>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grpSp>
        <p:nvGrpSpPr>
          <p:cNvPr id="63" name="Group 63"/>
          <p:cNvGrpSpPr/>
          <p:nvPr/>
        </p:nvGrpSpPr>
        <p:grpSpPr>
          <a:xfrm>
            <a:off x="14118321" y="4575431"/>
            <a:ext cx="1316148" cy="488035"/>
            <a:chOff x="0" y="0"/>
            <a:chExt cx="1754864" cy="650713"/>
          </a:xfrm>
        </p:grpSpPr>
        <p:grpSp>
          <p:nvGrpSpPr>
            <p:cNvPr id="64" name="Group 64"/>
            <p:cNvGrpSpPr/>
            <p:nvPr/>
          </p:nvGrpSpPr>
          <p:grpSpPr>
            <a:xfrm>
              <a:off x="0" y="0"/>
              <a:ext cx="1754864" cy="650713"/>
              <a:chOff x="0" y="0"/>
              <a:chExt cx="346640" cy="128536"/>
            </a:xfrm>
          </p:grpSpPr>
          <p:sp>
            <p:nvSpPr>
              <p:cNvPr id="65" name="Freeform 65"/>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66" name="TextBox 66"/>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sp>
        <p:nvSpPr>
          <p:cNvPr id="68" name="TextBox 68"/>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69" name="TextBox 69"/>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70" name="TextBox 70"/>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71" name="TextBox 71"/>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72" name="TextBox 72"/>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73" name="TextBox 7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74" name="TextBox 74"/>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75" name="TextBox 7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76" name="TextBox 7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sp>
        <p:nvSpPr>
          <p:cNvPr id="77" name="Freeform 7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6"/>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2" name="TextBox 52"/>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grpSp>
        <p:nvGrpSpPr>
          <p:cNvPr id="53" name="Group 53"/>
          <p:cNvGrpSpPr/>
          <p:nvPr/>
        </p:nvGrpSpPr>
        <p:grpSpPr>
          <a:xfrm>
            <a:off x="1872046" y="6357552"/>
            <a:ext cx="1316148" cy="488035"/>
            <a:chOff x="0" y="0"/>
            <a:chExt cx="1754864" cy="650713"/>
          </a:xfrm>
        </p:grpSpPr>
        <p:grpSp>
          <p:nvGrpSpPr>
            <p:cNvPr id="54" name="Group 54"/>
            <p:cNvGrpSpPr/>
            <p:nvPr/>
          </p:nvGrpSpPr>
          <p:grpSpPr>
            <a:xfrm>
              <a:off x="0" y="0"/>
              <a:ext cx="1754864" cy="650713"/>
              <a:chOff x="0" y="0"/>
              <a:chExt cx="346640" cy="128536"/>
            </a:xfrm>
          </p:grpSpPr>
          <p:sp>
            <p:nvSpPr>
              <p:cNvPr id="55" name="Freeform 55"/>
              <p:cNvSpPr/>
              <p:nvPr/>
            </p:nvSpPr>
            <p:spPr>
              <a:xfrm>
                <a:off x="0" y="0"/>
                <a:ext cx="346640" cy="128536"/>
              </a:xfrm>
              <a:custGeom>
                <a:avLst/>
                <a:gdLst/>
                <a:ahLst/>
                <a:cxnLst/>
                <a:rect l="l" t="t" r="r" b="b"/>
                <a:pathLst>
                  <a:path w="346640" h="128536">
                    <a:moveTo>
                      <a:pt x="64268" y="0"/>
                    </a:moveTo>
                    <a:lnTo>
                      <a:pt x="282372" y="0"/>
                    </a:lnTo>
                    <a:cubicBezTo>
                      <a:pt x="299417" y="0"/>
                      <a:pt x="315764" y="6771"/>
                      <a:pt x="327816" y="18824"/>
                    </a:cubicBezTo>
                    <a:cubicBezTo>
                      <a:pt x="339869" y="30876"/>
                      <a:pt x="346640" y="47223"/>
                      <a:pt x="346640" y="64268"/>
                    </a:cubicBezTo>
                    <a:lnTo>
                      <a:pt x="346640" y="64268"/>
                    </a:lnTo>
                    <a:cubicBezTo>
                      <a:pt x="346640" y="99762"/>
                      <a:pt x="317866" y="128536"/>
                      <a:pt x="282372" y="128536"/>
                    </a:cubicBezTo>
                    <a:lnTo>
                      <a:pt x="64268" y="128536"/>
                    </a:lnTo>
                    <a:cubicBezTo>
                      <a:pt x="28774" y="128536"/>
                      <a:pt x="0" y="99762"/>
                      <a:pt x="0" y="64268"/>
                    </a:cubicBezTo>
                    <a:lnTo>
                      <a:pt x="0" y="64268"/>
                    </a:lnTo>
                    <a:cubicBezTo>
                      <a:pt x="0" y="28774"/>
                      <a:pt x="28774" y="0"/>
                      <a:pt x="64268" y="0"/>
                    </a:cubicBezTo>
                    <a:close/>
                  </a:path>
                </a:pathLst>
              </a:custGeom>
              <a:solidFill>
                <a:srgbClr val="ED1C24"/>
              </a:solidFill>
              <a:ln w="19050" cap="sq">
                <a:solidFill>
                  <a:srgbClr val="000000"/>
                </a:solidFill>
                <a:prstDash val="solid"/>
                <a:miter/>
              </a:ln>
            </p:spPr>
            <p:txBody>
              <a:bodyPr/>
              <a:lstStyle/>
              <a:p>
                <a:endParaRPr lang="fr-FR"/>
              </a:p>
            </p:txBody>
          </p:sp>
          <p:sp>
            <p:nvSpPr>
              <p:cNvPr id="56" name="TextBox 56"/>
              <p:cNvSpPr txBox="1"/>
              <p:nvPr/>
            </p:nvSpPr>
            <p:spPr>
              <a:xfrm>
                <a:off x="0" y="-38100"/>
                <a:ext cx="346640" cy="166636"/>
              </a:xfrm>
              <a:prstGeom prst="rect">
                <a:avLst/>
              </a:prstGeom>
            </p:spPr>
            <p:txBody>
              <a:bodyPr lIns="50800" tIns="50800" rIns="50800" bIns="50800" rtlCol="0" anchor="ctr"/>
              <a:lstStyle/>
              <a:p>
                <a:pPr algn="ctr">
                  <a:lnSpc>
                    <a:spcPts val="2659"/>
                  </a:lnSpc>
                </a:pPr>
                <a:endParaRPr/>
              </a:p>
            </p:txBody>
          </p:sp>
        </p:grpSp>
        <p:sp>
          <p:nvSpPr>
            <p:cNvPr id="57" name="TextBox 57"/>
            <p:cNvSpPr txBox="1"/>
            <p:nvPr/>
          </p:nvSpPr>
          <p:spPr>
            <a:xfrm>
              <a:off x="338113" y="33028"/>
              <a:ext cx="1113532" cy="537033"/>
            </a:xfrm>
            <a:prstGeom prst="rect">
              <a:avLst/>
            </a:prstGeom>
          </p:spPr>
          <p:txBody>
            <a:bodyPr lIns="0" tIns="0" rIns="0" bIns="0" rtlCol="0" anchor="t">
              <a:spAutoFit/>
            </a:bodyPr>
            <a:lstStyle/>
            <a:p>
              <a:pPr algn="ctr">
                <a:lnSpc>
                  <a:spcPts val="3393"/>
                </a:lnSpc>
                <a:spcBef>
                  <a:spcPct val="0"/>
                </a:spcBef>
              </a:pPr>
              <a:r>
                <a:rPr lang="en-US" sz="2423">
                  <a:solidFill>
                    <a:srgbClr val="FFFFFF"/>
                  </a:solidFill>
                  <a:latin typeface="Inter"/>
                  <a:ea typeface="Inter"/>
                  <a:cs typeface="Inter"/>
                  <a:sym typeface="Inter"/>
                </a:rPr>
                <a:t>H - J </a:t>
              </a:r>
            </a:p>
          </p:txBody>
        </p:sp>
      </p:grpSp>
      <p:sp>
        <p:nvSpPr>
          <p:cNvPr id="58" name="TextBox 58"/>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9" name="TextBox 59"/>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60" name="TextBox 60"/>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61" name="TextBox 61"/>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62" name="TextBox 62"/>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63" name="TextBox 63"/>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64" name="TextBox 64"/>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5" name="TextBox 65"/>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6" name="TextBox 66"/>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7" name="Group 67"/>
          <p:cNvGrpSpPr/>
          <p:nvPr/>
        </p:nvGrpSpPr>
        <p:grpSpPr>
          <a:xfrm>
            <a:off x="221605" y="3155233"/>
            <a:ext cx="3072041" cy="2072432"/>
            <a:chOff x="0" y="0"/>
            <a:chExt cx="812800" cy="548324"/>
          </a:xfrm>
        </p:grpSpPr>
        <p:sp>
          <p:nvSpPr>
            <p:cNvPr id="68" name="Freeform 68"/>
            <p:cNvSpPr/>
            <p:nvPr/>
          </p:nvSpPr>
          <p:spPr>
            <a:xfrm>
              <a:off x="0" y="0"/>
              <a:ext cx="827989" cy="552561"/>
            </a:xfrm>
            <a:custGeom>
              <a:avLst/>
              <a:gdLst/>
              <a:ahLst/>
              <a:cxnLst/>
              <a:rect l="l" t="t" r="r" b="b"/>
              <a:pathLst>
                <a:path w="827989" h="552561">
                  <a:moveTo>
                    <a:pt x="461490" y="0"/>
                  </a:moveTo>
                  <a:cubicBezTo>
                    <a:pt x="470405" y="0"/>
                    <a:pt x="479374" y="0"/>
                    <a:pt x="488272" y="0"/>
                  </a:cubicBezTo>
                  <a:cubicBezTo>
                    <a:pt x="559210" y="9158"/>
                    <a:pt x="603543" y="39643"/>
                    <a:pt x="623736" y="89526"/>
                  </a:cubicBezTo>
                  <a:cubicBezTo>
                    <a:pt x="742003" y="82874"/>
                    <a:pt x="827989" y="177196"/>
                    <a:pt x="775586" y="269769"/>
                  </a:cubicBezTo>
                  <a:cubicBezTo>
                    <a:pt x="793012" y="289221"/>
                    <a:pt x="807550" y="310980"/>
                    <a:pt x="812800" y="340185"/>
                  </a:cubicBezTo>
                  <a:cubicBezTo>
                    <a:pt x="812800" y="348551"/>
                    <a:pt x="812800" y="356897"/>
                    <a:pt x="812800" y="365262"/>
                  </a:cubicBezTo>
                  <a:cubicBezTo>
                    <a:pt x="797154" y="439591"/>
                    <a:pt x="729827" y="489817"/>
                    <a:pt x="619295" y="476296"/>
                  </a:cubicBezTo>
                  <a:cubicBezTo>
                    <a:pt x="590856" y="514461"/>
                    <a:pt x="540252" y="552561"/>
                    <a:pt x="461507" y="547920"/>
                  </a:cubicBezTo>
                  <a:cubicBezTo>
                    <a:pt x="420804" y="545415"/>
                    <a:pt x="392488" y="530902"/>
                    <a:pt x="367697" y="513271"/>
                  </a:cubicBezTo>
                  <a:cubicBezTo>
                    <a:pt x="341584" y="527927"/>
                    <a:pt x="313304" y="539429"/>
                    <a:pt x="272443" y="539556"/>
                  </a:cubicBezTo>
                  <a:cubicBezTo>
                    <a:pt x="177910" y="539772"/>
                    <a:pt x="114672" y="483309"/>
                    <a:pt x="113139" y="405861"/>
                  </a:cubicBezTo>
                  <a:cubicBezTo>
                    <a:pt x="52367" y="387743"/>
                    <a:pt x="11206" y="353923"/>
                    <a:pt x="0" y="296053"/>
                  </a:cubicBezTo>
                  <a:cubicBezTo>
                    <a:pt x="0" y="287688"/>
                    <a:pt x="0" y="279306"/>
                    <a:pt x="0" y="270976"/>
                  </a:cubicBezTo>
                  <a:cubicBezTo>
                    <a:pt x="12369" y="213631"/>
                    <a:pt x="51292" y="177610"/>
                    <a:pt x="116099" y="162340"/>
                  </a:cubicBezTo>
                  <a:cubicBezTo>
                    <a:pt x="112205" y="65603"/>
                    <a:pt x="241837" y="5156"/>
                    <a:pt x="348333" y="47774"/>
                  </a:cubicBezTo>
                  <a:cubicBezTo>
                    <a:pt x="373689" y="26699"/>
                    <a:pt x="409562" y="3714"/>
                    <a:pt x="461490" y="0"/>
                  </a:cubicBezTo>
                  <a:close/>
                </a:path>
              </a:pathLst>
            </a:custGeom>
            <a:solidFill>
              <a:srgbClr val="B4E5E4"/>
            </a:solidFill>
          </p:spPr>
          <p:txBody>
            <a:bodyPr/>
            <a:lstStyle/>
            <a:p>
              <a:endParaRPr lang="fr-FR"/>
            </a:p>
          </p:txBody>
        </p:sp>
        <p:sp>
          <p:nvSpPr>
            <p:cNvPr id="69" name="TextBox 69"/>
            <p:cNvSpPr txBox="1"/>
            <p:nvPr/>
          </p:nvSpPr>
          <p:spPr>
            <a:xfrm>
              <a:off x="38100" y="53287"/>
              <a:ext cx="736600" cy="416704"/>
            </a:xfrm>
            <a:prstGeom prst="rect">
              <a:avLst/>
            </a:prstGeom>
          </p:spPr>
          <p:txBody>
            <a:bodyPr lIns="50800" tIns="50800" rIns="50800" bIns="50800" rtlCol="0" anchor="ctr"/>
            <a:lstStyle/>
            <a:p>
              <a:pPr algn="ctr">
                <a:lnSpc>
                  <a:spcPts val="2659"/>
                </a:lnSpc>
              </a:pPr>
              <a:endParaRPr/>
            </a:p>
          </p:txBody>
        </p:sp>
      </p:grpSp>
      <p:sp>
        <p:nvSpPr>
          <p:cNvPr id="70" name="TextBox 70"/>
          <p:cNvSpPr txBox="1"/>
          <p:nvPr/>
        </p:nvSpPr>
        <p:spPr>
          <a:xfrm>
            <a:off x="656290" y="3567338"/>
            <a:ext cx="2308515" cy="1162506"/>
          </a:xfrm>
          <a:prstGeom prst="rect">
            <a:avLst/>
          </a:prstGeom>
        </p:spPr>
        <p:txBody>
          <a:bodyPr lIns="0" tIns="0" rIns="0" bIns="0" rtlCol="0" anchor="t">
            <a:spAutoFit/>
          </a:bodyPr>
          <a:lstStyle/>
          <a:p>
            <a:pPr algn="ctr">
              <a:lnSpc>
                <a:spcPts val="3124"/>
              </a:lnSpc>
              <a:spcBef>
                <a:spcPct val="0"/>
              </a:spcBef>
            </a:pPr>
            <a:r>
              <a:rPr lang="en-US" sz="2232">
                <a:solidFill>
                  <a:srgbClr val="000000"/>
                </a:solidFill>
                <a:latin typeface="Inter"/>
                <a:ea typeface="Inter"/>
                <a:cs typeface="Inter"/>
                <a:sym typeface="Inter"/>
              </a:rPr>
              <a:t>I lost my path into J . So I have to edit my cache</a:t>
            </a:r>
          </a:p>
        </p:txBody>
      </p:sp>
      <p:sp>
        <p:nvSpPr>
          <p:cNvPr id="71" name="Freeform 71"/>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324660" y="9048119"/>
            <a:ext cx="596043" cy="5960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81416" y="-2222130"/>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39487" y="5431773"/>
            <a:ext cx="1181264" cy="11812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E5E4"/>
            </a:solidFill>
            <a:ln w="28575" cap="sq">
              <a:solidFill>
                <a:srgbClr val="000000"/>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67170" y="7360336"/>
            <a:ext cx="1181264" cy="118126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540954">
            <a:off x="3613210" y="2484036"/>
            <a:ext cx="1181264" cy="118126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879219">
            <a:off x="10597722" y="4472834"/>
            <a:ext cx="1181264" cy="118126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60"/>
            </a:solidFill>
            <a:ln w="28575" cap="sq">
              <a:solidFill>
                <a:srgbClr val="000000"/>
              </a:solidFill>
              <a:prstDash val="solid"/>
              <a:miter/>
            </a:ln>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36795">
            <a:off x="6738196" y="2621005"/>
            <a:ext cx="1181264" cy="11812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270174" y="5431773"/>
            <a:ext cx="1181264" cy="11812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6"/>
            </a:solidFill>
            <a:ln w="28575" cap="sq">
              <a:solidFill>
                <a:srgbClr val="000000"/>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798212" y="7360336"/>
            <a:ext cx="1181264" cy="118126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923832">
            <a:off x="12694178" y="6769704"/>
            <a:ext cx="1181264" cy="118126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118321" y="3614963"/>
            <a:ext cx="1181264" cy="11812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BFDC"/>
            </a:solidFill>
            <a:ln w="28575" cap="sq">
              <a:solidFill>
                <a:srgbClr val="000000"/>
              </a:solidFill>
              <a:prstDash val="solid"/>
              <a:miter/>
            </a:ln>
          </p:spPr>
          <p:txBody>
            <a:bodyPr/>
            <a:lstStyle/>
            <a:p>
              <a:endParaRPr lang="fr-FR"/>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flipV="1">
            <a:off x="2530119" y="3378726"/>
            <a:ext cx="1167368" cy="2053047"/>
          </a:xfrm>
          <a:prstGeom prst="line">
            <a:avLst/>
          </a:prstGeom>
          <a:ln w="38100" cap="flat">
            <a:solidFill>
              <a:srgbClr val="000000"/>
            </a:solidFill>
            <a:prstDash val="solid"/>
            <a:headEnd type="none" w="sm" len="sm"/>
            <a:tailEnd type="none" w="sm" len="sm"/>
          </a:ln>
        </p:spPr>
        <p:txBody>
          <a:bodyPr/>
          <a:lstStyle/>
          <a:p>
            <a:endParaRPr lang="fr-FR"/>
          </a:p>
        </p:txBody>
      </p:sp>
      <p:sp>
        <p:nvSpPr>
          <p:cNvPr id="39" name="AutoShape 39"/>
          <p:cNvSpPr/>
          <p:nvPr/>
        </p:nvSpPr>
        <p:spPr>
          <a:xfrm>
            <a:off x="2530119" y="6613037"/>
            <a:ext cx="1837050"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0" name="AutoShape 40"/>
          <p:cNvSpPr/>
          <p:nvPr/>
        </p:nvSpPr>
        <p:spPr>
          <a:xfrm flipV="1">
            <a:off x="5548434" y="6022405"/>
            <a:ext cx="1721740" cy="1928564"/>
          </a:xfrm>
          <a:prstGeom prst="line">
            <a:avLst/>
          </a:prstGeom>
          <a:ln w="38100" cap="flat">
            <a:solidFill>
              <a:srgbClr val="000000"/>
            </a:solidFill>
            <a:prstDash val="solid"/>
            <a:headEnd type="none" w="sm" len="sm"/>
            <a:tailEnd type="none" w="sm" len="sm"/>
          </a:ln>
        </p:spPr>
        <p:txBody>
          <a:bodyPr/>
          <a:lstStyle/>
          <a:p>
            <a:endParaRPr lang="fr-FR"/>
          </a:p>
        </p:txBody>
      </p:sp>
      <p:sp>
        <p:nvSpPr>
          <p:cNvPr id="41" name="AutoShape 41"/>
          <p:cNvSpPr/>
          <p:nvPr/>
        </p:nvSpPr>
        <p:spPr>
          <a:xfrm flipH="1" flipV="1">
            <a:off x="7860806" y="6613037"/>
            <a:ext cx="937406" cy="1337932"/>
          </a:xfrm>
          <a:prstGeom prst="line">
            <a:avLst/>
          </a:prstGeom>
          <a:ln w="38100" cap="flat">
            <a:solidFill>
              <a:srgbClr val="000000"/>
            </a:solidFill>
            <a:prstDash val="solid"/>
            <a:headEnd type="none" w="sm" len="sm"/>
            <a:tailEnd type="none" w="sm" len="sm"/>
          </a:ln>
        </p:spPr>
        <p:txBody>
          <a:bodyPr/>
          <a:lstStyle/>
          <a:p>
            <a:endParaRPr lang="fr-FR"/>
          </a:p>
        </p:txBody>
      </p:sp>
      <p:sp>
        <p:nvSpPr>
          <p:cNvPr id="42" name="AutoShape 42"/>
          <p:cNvSpPr/>
          <p:nvPr/>
        </p:nvSpPr>
        <p:spPr>
          <a:xfrm flipH="1">
            <a:off x="9979476" y="7804265"/>
            <a:ext cx="2915753" cy="146704"/>
          </a:xfrm>
          <a:prstGeom prst="line">
            <a:avLst/>
          </a:prstGeom>
          <a:ln w="38100" cap="flat">
            <a:solidFill>
              <a:srgbClr val="000000"/>
            </a:solidFill>
            <a:prstDash val="solid"/>
            <a:headEnd type="none" w="sm" len="sm"/>
            <a:tailEnd type="none" w="sm" len="sm"/>
          </a:ln>
        </p:spPr>
        <p:txBody>
          <a:bodyPr/>
          <a:lstStyle/>
          <a:p>
            <a:endParaRPr lang="fr-FR"/>
          </a:p>
        </p:txBody>
      </p:sp>
      <p:sp>
        <p:nvSpPr>
          <p:cNvPr id="43" name="AutoShape 43"/>
          <p:cNvSpPr/>
          <p:nvPr/>
        </p:nvSpPr>
        <p:spPr>
          <a:xfrm>
            <a:off x="11495378" y="5568029"/>
            <a:ext cx="1345504" cy="1402726"/>
          </a:xfrm>
          <a:prstGeom prst="line">
            <a:avLst/>
          </a:prstGeom>
          <a:ln w="38100" cap="flat">
            <a:solidFill>
              <a:srgbClr val="000000"/>
            </a:solidFill>
            <a:prstDash val="solid"/>
            <a:headEnd type="none" w="sm" len="sm"/>
            <a:tailEnd type="none" w="sm" len="sm"/>
          </a:ln>
        </p:spPr>
        <p:txBody>
          <a:bodyPr/>
          <a:lstStyle/>
          <a:p>
            <a:endParaRPr lang="fr-FR"/>
          </a:p>
        </p:txBody>
      </p:sp>
      <p:sp>
        <p:nvSpPr>
          <p:cNvPr id="44" name="AutoShape 44"/>
          <p:cNvSpPr/>
          <p:nvPr/>
        </p:nvSpPr>
        <p:spPr>
          <a:xfrm flipV="1">
            <a:off x="13674392" y="4796227"/>
            <a:ext cx="1034561" cy="2120180"/>
          </a:xfrm>
          <a:prstGeom prst="line">
            <a:avLst/>
          </a:prstGeom>
          <a:ln w="38100" cap="flat">
            <a:solidFill>
              <a:srgbClr val="000000"/>
            </a:solidFill>
            <a:prstDash val="solid"/>
            <a:headEnd type="none" w="sm" len="sm"/>
            <a:tailEnd type="none" w="sm" len="sm"/>
          </a:ln>
        </p:spPr>
        <p:txBody>
          <a:bodyPr/>
          <a:lstStyle/>
          <a:p>
            <a:endParaRPr lang="fr-FR"/>
          </a:p>
        </p:txBody>
      </p:sp>
      <p:sp>
        <p:nvSpPr>
          <p:cNvPr id="45" name="AutoShape 45"/>
          <p:cNvSpPr/>
          <p:nvPr/>
        </p:nvSpPr>
        <p:spPr>
          <a:xfrm flipH="1">
            <a:off x="8451438" y="5370490"/>
            <a:ext cx="2232354" cy="651914"/>
          </a:xfrm>
          <a:prstGeom prst="line">
            <a:avLst/>
          </a:prstGeom>
          <a:ln w="38100" cap="flat">
            <a:solidFill>
              <a:srgbClr val="000000"/>
            </a:solidFill>
            <a:prstDash val="solid"/>
            <a:headEnd type="none" w="sm" len="sm"/>
            <a:tailEnd type="none" w="sm" len="sm"/>
          </a:ln>
        </p:spPr>
        <p:txBody>
          <a:bodyPr/>
          <a:lstStyle/>
          <a:p>
            <a:endParaRPr lang="fr-FR"/>
          </a:p>
        </p:txBody>
      </p:sp>
      <p:sp>
        <p:nvSpPr>
          <p:cNvPr id="46" name="AutoShape 46"/>
          <p:cNvSpPr/>
          <p:nvPr/>
        </p:nvSpPr>
        <p:spPr>
          <a:xfrm>
            <a:off x="4710197" y="2770611"/>
            <a:ext cx="2035184" cy="532878"/>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47" name="Group 47"/>
          <p:cNvGrpSpPr/>
          <p:nvPr/>
        </p:nvGrpSpPr>
        <p:grpSpPr>
          <a:xfrm rot="-1574851">
            <a:off x="9302220" y="1945707"/>
            <a:ext cx="1181264" cy="118126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ECEC"/>
            </a:solidFill>
            <a:ln w="28575" cap="sq">
              <a:solidFill>
                <a:srgbClr val="000000"/>
              </a:solidFill>
              <a:prstDash val="solid"/>
              <a:miter/>
            </a:ln>
          </p:spPr>
          <p:txBody>
            <a:bodyPr/>
            <a:lstStyle/>
            <a:p>
              <a:endParaRPr lang="fr-FR"/>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10154059" y="3066073"/>
            <a:ext cx="727271" cy="1492832"/>
          </a:xfrm>
          <a:prstGeom prst="line">
            <a:avLst/>
          </a:prstGeom>
          <a:ln w="38100" cap="flat">
            <a:solidFill>
              <a:srgbClr val="000000"/>
            </a:solidFill>
            <a:prstDash val="solid"/>
            <a:headEnd type="none" w="sm" len="sm"/>
            <a:tailEnd type="none" w="sm" len="sm"/>
          </a:ln>
        </p:spPr>
        <p:txBody>
          <a:bodyPr/>
          <a:lstStyle/>
          <a:p>
            <a:endParaRPr lang="fr-FR"/>
          </a:p>
        </p:txBody>
      </p:sp>
      <p:sp>
        <p:nvSpPr>
          <p:cNvPr id="51" name="AutoShape 51"/>
          <p:cNvSpPr/>
          <p:nvPr/>
        </p:nvSpPr>
        <p:spPr>
          <a:xfrm flipV="1">
            <a:off x="7912274" y="2797547"/>
            <a:ext cx="1450845" cy="322239"/>
          </a:xfrm>
          <a:prstGeom prst="line">
            <a:avLst/>
          </a:prstGeom>
          <a:ln w="38100" cap="flat">
            <a:solidFill>
              <a:srgbClr val="000000"/>
            </a:solidFill>
            <a:prstDash val="solid"/>
            <a:headEnd type="none" w="sm" len="sm"/>
            <a:tailEnd type="none" w="sm" len="sm"/>
          </a:ln>
        </p:spPr>
        <p:txBody>
          <a:bodyPr/>
          <a:lstStyle/>
          <a:p>
            <a:endParaRPr lang="fr-FR"/>
          </a:p>
        </p:txBody>
      </p:sp>
      <p:sp>
        <p:nvSpPr>
          <p:cNvPr id="52" name="TextBox 52"/>
          <p:cNvSpPr txBox="1"/>
          <p:nvPr/>
        </p:nvSpPr>
        <p:spPr>
          <a:xfrm>
            <a:off x="7694350" y="5598541"/>
            <a:ext cx="341784"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E</a:t>
            </a:r>
          </a:p>
        </p:txBody>
      </p:sp>
      <p:sp>
        <p:nvSpPr>
          <p:cNvPr id="53" name="TextBox 53"/>
          <p:cNvSpPr txBox="1"/>
          <p:nvPr/>
        </p:nvSpPr>
        <p:spPr>
          <a:xfrm>
            <a:off x="2336903" y="5595550"/>
            <a:ext cx="3864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A</a:t>
            </a:r>
          </a:p>
        </p:txBody>
      </p:sp>
      <p:sp>
        <p:nvSpPr>
          <p:cNvPr id="54" name="TextBox 54"/>
          <p:cNvSpPr txBox="1"/>
          <p:nvPr/>
        </p:nvSpPr>
        <p:spPr>
          <a:xfrm>
            <a:off x="4023823" y="2684886"/>
            <a:ext cx="37177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B</a:t>
            </a:r>
          </a:p>
        </p:txBody>
      </p:sp>
      <p:sp>
        <p:nvSpPr>
          <p:cNvPr id="55" name="TextBox 55"/>
          <p:cNvSpPr txBox="1"/>
          <p:nvPr/>
        </p:nvSpPr>
        <p:spPr>
          <a:xfrm>
            <a:off x="4806454" y="7527105"/>
            <a:ext cx="41560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C</a:t>
            </a:r>
          </a:p>
        </p:txBody>
      </p:sp>
      <p:sp>
        <p:nvSpPr>
          <p:cNvPr id="56" name="TextBox 56"/>
          <p:cNvSpPr txBox="1"/>
          <p:nvPr/>
        </p:nvSpPr>
        <p:spPr>
          <a:xfrm>
            <a:off x="7123445" y="2787774"/>
            <a:ext cx="41076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D</a:t>
            </a:r>
          </a:p>
        </p:txBody>
      </p:sp>
      <p:sp>
        <p:nvSpPr>
          <p:cNvPr id="57" name="TextBox 57"/>
          <p:cNvSpPr txBox="1"/>
          <p:nvPr/>
        </p:nvSpPr>
        <p:spPr>
          <a:xfrm>
            <a:off x="9680586" y="2035545"/>
            <a:ext cx="424532"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G</a:t>
            </a:r>
          </a:p>
        </p:txBody>
      </p:sp>
      <p:sp>
        <p:nvSpPr>
          <p:cNvPr id="58" name="TextBox 58"/>
          <p:cNvSpPr txBox="1"/>
          <p:nvPr/>
        </p:nvSpPr>
        <p:spPr>
          <a:xfrm>
            <a:off x="10977430" y="4639603"/>
            <a:ext cx="42297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H</a:t>
            </a:r>
          </a:p>
        </p:txBody>
      </p:sp>
      <p:sp>
        <p:nvSpPr>
          <p:cNvPr id="59" name="TextBox 59"/>
          <p:cNvSpPr txBox="1"/>
          <p:nvPr/>
        </p:nvSpPr>
        <p:spPr>
          <a:xfrm>
            <a:off x="9221189" y="7527105"/>
            <a:ext cx="335310"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F</a:t>
            </a:r>
          </a:p>
        </p:txBody>
      </p:sp>
      <p:sp>
        <p:nvSpPr>
          <p:cNvPr id="60" name="TextBox 60"/>
          <p:cNvSpPr txBox="1"/>
          <p:nvPr/>
        </p:nvSpPr>
        <p:spPr>
          <a:xfrm>
            <a:off x="13209317" y="6885030"/>
            <a:ext cx="150986"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I</a:t>
            </a:r>
          </a:p>
        </p:txBody>
      </p:sp>
      <p:sp>
        <p:nvSpPr>
          <p:cNvPr id="61" name="TextBox 61"/>
          <p:cNvSpPr txBox="1"/>
          <p:nvPr/>
        </p:nvSpPr>
        <p:spPr>
          <a:xfrm>
            <a:off x="14553911" y="3781732"/>
            <a:ext cx="310083" cy="762002"/>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Inter"/>
                <a:ea typeface="Inter"/>
                <a:cs typeface="Inter"/>
                <a:sym typeface="Inter"/>
              </a:rPr>
              <a:t>J</a:t>
            </a:r>
          </a:p>
        </p:txBody>
      </p:sp>
      <p:grpSp>
        <p:nvGrpSpPr>
          <p:cNvPr id="62" name="Group 62"/>
          <p:cNvGrpSpPr/>
          <p:nvPr/>
        </p:nvGrpSpPr>
        <p:grpSpPr>
          <a:xfrm>
            <a:off x="221605" y="3155233"/>
            <a:ext cx="3072041" cy="2072432"/>
            <a:chOff x="0" y="0"/>
            <a:chExt cx="812800" cy="548324"/>
          </a:xfrm>
        </p:grpSpPr>
        <p:sp>
          <p:nvSpPr>
            <p:cNvPr id="63" name="Freeform 63"/>
            <p:cNvSpPr/>
            <p:nvPr/>
          </p:nvSpPr>
          <p:spPr>
            <a:xfrm>
              <a:off x="0" y="0"/>
              <a:ext cx="827989" cy="552561"/>
            </a:xfrm>
            <a:custGeom>
              <a:avLst/>
              <a:gdLst/>
              <a:ahLst/>
              <a:cxnLst/>
              <a:rect l="l" t="t" r="r" b="b"/>
              <a:pathLst>
                <a:path w="827989" h="552561">
                  <a:moveTo>
                    <a:pt x="461490" y="0"/>
                  </a:moveTo>
                  <a:cubicBezTo>
                    <a:pt x="470405" y="0"/>
                    <a:pt x="479374" y="0"/>
                    <a:pt x="488272" y="0"/>
                  </a:cubicBezTo>
                  <a:cubicBezTo>
                    <a:pt x="559210" y="9158"/>
                    <a:pt x="603543" y="39643"/>
                    <a:pt x="623736" y="89526"/>
                  </a:cubicBezTo>
                  <a:cubicBezTo>
                    <a:pt x="742003" y="82874"/>
                    <a:pt x="827989" y="177196"/>
                    <a:pt x="775586" y="269769"/>
                  </a:cubicBezTo>
                  <a:cubicBezTo>
                    <a:pt x="793012" y="289221"/>
                    <a:pt x="807550" y="310980"/>
                    <a:pt x="812800" y="340185"/>
                  </a:cubicBezTo>
                  <a:cubicBezTo>
                    <a:pt x="812800" y="348551"/>
                    <a:pt x="812800" y="356897"/>
                    <a:pt x="812800" y="365262"/>
                  </a:cubicBezTo>
                  <a:cubicBezTo>
                    <a:pt x="797154" y="439591"/>
                    <a:pt x="729827" y="489817"/>
                    <a:pt x="619295" y="476296"/>
                  </a:cubicBezTo>
                  <a:cubicBezTo>
                    <a:pt x="590856" y="514461"/>
                    <a:pt x="540252" y="552561"/>
                    <a:pt x="461507" y="547920"/>
                  </a:cubicBezTo>
                  <a:cubicBezTo>
                    <a:pt x="420804" y="545415"/>
                    <a:pt x="392488" y="530902"/>
                    <a:pt x="367697" y="513271"/>
                  </a:cubicBezTo>
                  <a:cubicBezTo>
                    <a:pt x="341584" y="527927"/>
                    <a:pt x="313304" y="539429"/>
                    <a:pt x="272443" y="539556"/>
                  </a:cubicBezTo>
                  <a:cubicBezTo>
                    <a:pt x="177910" y="539772"/>
                    <a:pt x="114672" y="483309"/>
                    <a:pt x="113139" y="405861"/>
                  </a:cubicBezTo>
                  <a:cubicBezTo>
                    <a:pt x="52367" y="387743"/>
                    <a:pt x="11206" y="353923"/>
                    <a:pt x="0" y="296053"/>
                  </a:cubicBezTo>
                  <a:cubicBezTo>
                    <a:pt x="0" y="287688"/>
                    <a:pt x="0" y="279306"/>
                    <a:pt x="0" y="270976"/>
                  </a:cubicBezTo>
                  <a:cubicBezTo>
                    <a:pt x="12369" y="213631"/>
                    <a:pt x="51292" y="177610"/>
                    <a:pt x="116099" y="162340"/>
                  </a:cubicBezTo>
                  <a:cubicBezTo>
                    <a:pt x="112205" y="65603"/>
                    <a:pt x="241837" y="5156"/>
                    <a:pt x="348333" y="47774"/>
                  </a:cubicBezTo>
                  <a:cubicBezTo>
                    <a:pt x="373689" y="26699"/>
                    <a:pt x="409562" y="3714"/>
                    <a:pt x="461490" y="0"/>
                  </a:cubicBezTo>
                  <a:close/>
                </a:path>
              </a:pathLst>
            </a:custGeom>
            <a:solidFill>
              <a:srgbClr val="B4E5E4"/>
            </a:solidFill>
          </p:spPr>
          <p:txBody>
            <a:bodyPr/>
            <a:lstStyle/>
            <a:p>
              <a:endParaRPr lang="fr-FR"/>
            </a:p>
          </p:txBody>
        </p:sp>
        <p:sp>
          <p:nvSpPr>
            <p:cNvPr id="64" name="TextBox 64"/>
            <p:cNvSpPr txBox="1"/>
            <p:nvPr/>
          </p:nvSpPr>
          <p:spPr>
            <a:xfrm>
              <a:off x="38100" y="53287"/>
              <a:ext cx="736600" cy="416704"/>
            </a:xfrm>
            <a:prstGeom prst="rect">
              <a:avLst/>
            </a:prstGeom>
          </p:spPr>
          <p:txBody>
            <a:bodyPr lIns="50800" tIns="50800" rIns="50800" bIns="50800" rtlCol="0" anchor="ctr"/>
            <a:lstStyle/>
            <a:p>
              <a:pPr algn="ctr">
                <a:lnSpc>
                  <a:spcPts val="2659"/>
                </a:lnSpc>
              </a:pPr>
              <a:endParaRPr/>
            </a:p>
          </p:txBody>
        </p:sp>
      </p:grpSp>
      <p:sp>
        <p:nvSpPr>
          <p:cNvPr id="65" name="TextBox 65"/>
          <p:cNvSpPr txBox="1"/>
          <p:nvPr/>
        </p:nvSpPr>
        <p:spPr>
          <a:xfrm>
            <a:off x="656290" y="3567338"/>
            <a:ext cx="2308515" cy="1162506"/>
          </a:xfrm>
          <a:prstGeom prst="rect">
            <a:avLst/>
          </a:prstGeom>
        </p:spPr>
        <p:txBody>
          <a:bodyPr lIns="0" tIns="0" rIns="0" bIns="0" rtlCol="0" anchor="t">
            <a:spAutoFit/>
          </a:bodyPr>
          <a:lstStyle/>
          <a:p>
            <a:pPr algn="ctr">
              <a:lnSpc>
                <a:spcPts val="3124"/>
              </a:lnSpc>
            </a:pPr>
            <a:r>
              <a:rPr lang="en-US" sz="2232">
                <a:solidFill>
                  <a:srgbClr val="000000"/>
                </a:solidFill>
                <a:latin typeface="Inter"/>
                <a:ea typeface="Inter"/>
                <a:cs typeface="Inter"/>
                <a:sym typeface="Inter"/>
              </a:rPr>
              <a:t>OH ! </a:t>
            </a:r>
          </a:p>
          <a:p>
            <a:pPr algn="ctr">
              <a:lnSpc>
                <a:spcPts val="3124"/>
              </a:lnSpc>
              <a:spcBef>
                <a:spcPct val="0"/>
              </a:spcBef>
            </a:pPr>
            <a:r>
              <a:rPr lang="en-US" sz="2232">
                <a:solidFill>
                  <a:srgbClr val="000000"/>
                </a:solidFill>
                <a:latin typeface="Inter"/>
                <a:ea typeface="Inter"/>
                <a:cs typeface="Inter"/>
                <a:sym typeface="Inter"/>
              </a:rPr>
              <a:t>Here we go again !</a:t>
            </a:r>
          </a:p>
        </p:txBody>
      </p:sp>
      <p:sp>
        <p:nvSpPr>
          <p:cNvPr id="66" name="Freeform 66"/>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50707"/>
            <a:chOff x="0" y="0"/>
            <a:chExt cx="4816593" cy="487429"/>
          </a:xfrm>
        </p:grpSpPr>
        <p:sp>
          <p:nvSpPr>
            <p:cNvPr id="3" name="Freeform 3"/>
            <p:cNvSpPr/>
            <p:nvPr/>
          </p:nvSpPr>
          <p:spPr>
            <a:xfrm>
              <a:off x="0" y="0"/>
              <a:ext cx="4816592" cy="487429"/>
            </a:xfrm>
            <a:custGeom>
              <a:avLst/>
              <a:gdLst/>
              <a:ahLst/>
              <a:cxnLst/>
              <a:rect l="l" t="t" r="r" b="b"/>
              <a:pathLst>
                <a:path w="4816592" h="487429">
                  <a:moveTo>
                    <a:pt x="0" y="0"/>
                  </a:moveTo>
                  <a:lnTo>
                    <a:pt x="4816592" y="0"/>
                  </a:lnTo>
                  <a:lnTo>
                    <a:pt x="4816592" y="487429"/>
                  </a:lnTo>
                  <a:lnTo>
                    <a:pt x="0" y="487429"/>
                  </a:lnTo>
                  <a:close/>
                </a:path>
              </a:pathLst>
            </a:custGeom>
            <a:solidFill>
              <a:srgbClr val="1891C8"/>
            </a:solidFill>
          </p:spPr>
          <p:txBody>
            <a:bodyPr/>
            <a:lstStyle/>
            <a:p>
              <a:endParaRPr lang="fr-FR"/>
            </a:p>
          </p:txBody>
        </p:sp>
        <p:sp>
          <p:nvSpPr>
            <p:cNvPr id="4" name="TextBox 4"/>
            <p:cNvSpPr txBox="1"/>
            <p:nvPr/>
          </p:nvSpPr>
          <p:spPr>
            <a:xfrm>
              <a:off x="0" y="-38100"/>
              <a:ext cx="4816593" cy="525529"/>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07716" y="110524"/>
            <a:ext cx="9416109" cy="1467734"/>
          </a:xfrm>
          <a:prstGeom prst="rect">
            <a:avLst/>
          </a:prstGeom>
        </p:spPr>
        <p:txBody>
          <a:bodyPr lIns="0" tIns="0" rIns="0" bIns="0" rtlCol="0" anchor="t">
            <a:spAutoFit/>
          </a:bodyPr>
          <a:lstStyle/>
          <a:p>
            <a:pPr algn="l">
              <a:lnSpc>
                <a:spcPts val="12067"/>
              </a:lnSpc>
            </a:pPr>
            <a:r>
              <a:rPr lang="en-US" sz="8619" b="1" spc="172">
                <a:solidFill>
                  <a:srgbClr val="FFFFFF"/>
                </a:solidFill>
                <a:latin typeface="Garet Bold"/>
                <a:ea typeface="Garet Bold"/>
                <a:cs typeface="Garet Bold"/>
                <a:sym typeface="Garet Bold"/>
              </a:rPr>
              <a:t>INTRODUCTION</a:t>
            </a:r>
          </a:p>
        </p:txBody>
      </p:sp>
      <p:grpSp>
        <p:nvGrpSpPr>
          <p:cNvPr id="6" name="Group 6"/>
          <p:cNvGrpSpPr/>
          <p:nvPr/>
        </p:nvGrpSpPr>
        <p:grpSpPr>
          <a:xfrm rot="5400000">
            <a:off x="447512" y="8432815"/>
            <a:ext cx="1479329" cy="1479329"/>
            <a:chOff x="0" y="0"/>
            <a:chExt cx="812800" cy="812800"/>
          </a:xfrm>
        </p:grpSpPr>
        <p:sp>
          <p:nvSpPr>
            <p:cNvPr id="7" name="Freeform 7"/>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1891C8">
                <a:alpha val="29804"/>
              </a:srgbClr>
            </a:solidFill>
          </p:spPr>
          <p:txBody>
            <a:bodyPr/>
            <a:lstStyle/>
            <a:p>
              <a:endParaRPr lang="fr-FR"/>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1462449" y="9312061"/>
            <a:ext cx="771724" cy="7717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891C8">
                  <a:alpha val="40000"/>
                </a:srgbClr>
              </a:solidFill>
              <a:prstDash val="solid"/>
              <a:miter/>
            </a:ln>
          </p:spPr>
          <p:txBody>
            <a:bodyPr/>
            <a:lstStyle/>
            <a:p>
              <a:endParaRPr lang="fr-F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810636" y="5478087"/>
            <a:ext cx="2954728" cy="295472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98FCA">
                  <a:alpha val="19608"/>
                </a:srgbClr>
              </a:solidFill>
              <a:prstDash val="solid"/>
              <a:miter/>
            </a:ln>
          </p:spPr>
          <p:txBody>
            <a:bodyPr/>
            <a:lstStyle/>
            <a:p>
              <a:endParaRPr lang="fr-F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6267318" y="6502253"/>
            <a:ext cx="5986597" cy="3409890"/>
          </a:xfrm>
          <a:custGeom>
            <a:avLst/>
            <a:gdLst/>
            <a:ahLst/>
            <a:cxnLst/>
            <a:rect l="l" t="t" r="r" b="b"/>
            <a:pathLst>
              <a:path w="5986597" h="3409890">
                <a:moveTo>
                  <a:pt x="0" y="0"/>
                </a:moveTo>
                <a:lnTo>
                  <a:pt x="5986596" y="0"/>
                </a:lnTo>
                <a:lnTo>
                  <a:pt x="5986596" y="3409890"/>
                </a:lnTo>
                <a:lnTo>
                  <a:pt x="0" y="3409890"/>
                </a:lnTo>
                <a:lnTo>
                  <a:pt x="0" y="0"/>
                </a:lnTo>
                <a:close/>
              </a:path>
            </a:pathLst>
          </a:custGeom>
          <a:blipFill>
            <a:blip r:embed="rId2"/>
            <a:stretch>
              <a:fillRect l="-3424" r="-4402" b="-6011"/>
            </a:stretch>
          </a:blipFill>
        </p:spPr>
        <p:txBody>
          <a:bodyPr/>
          <a:lstStyle/>
          <a:p>
            <a:endParaRPr lang="fr-FR"/>
          </a:p>
        </p:txBody>
      </p:sp>
      <p:sp>
        <p:nvSpPr>
          <p:cNvPr id="16" name="TextBox 16"/>
          <p:cNvSpPr txBox="1"/>
          <p:nvPr/>
        </p:nvSpPr>
        <p:spPr>
          <a:xfrm>
            <a:off x="1187176" y="3319508"/>
            <a:ext cx="16287059" cy="2527936"/>
          </a:xfrm>
          <a:prstGeom prst="rect">
            <a:avLst/>
          </a:prstGeom>
        </p:spPr>
        <p:txBody>
          <a:bodyPr lIns="0" tIns="0" rIns="0" bIns="0" rtlCol="0" anchor="t">
            <a:spAutoFit/>
          </a:bodyPr>
          <a:lstStyle/>
          <a:p>
            <a:pPr marL="777230" lvl="1" indent="-388615" algn="l">
              <a:lnSpc>
                <a:spcPts val="5039"/>
              </a:lnSpc>
              <a:buFont typeface="Arial"/>
              <a:buChar char="•"/>
            </a:pPr>
            <a:r>
              <a:rPr lang="en-US" sz="3599">
                <a:solidFill>
                  <a:srgbClr val="000000"/>
                </a:solidFill>
                <a:latin typeface="29LT Riwaya"/>
                <a:ea typeface="29LT Riwaya"/>
                <a:cs typeface="29LT Riwaya"/>
                <a:sym typeface="29LT Riwaya"/>
              </a:rPr>
              <a:t>In situations like these, a unique type of network steps in, solving problems traditional systems cannot. </a:t>
            </a:r>
          </a:p>
          <a:p>
            <a:pPr algn="l">
              <a:lnSpc>
                <a:spcPts val="5039"/>
              </a:lnSpc>
            </a:pPr>
            <a:endParaRPr lang="en-US" sz="3599">
              <a:solidFill>
                <a:srgbClr val="000000"/>
              </a:solidFill>
              <a:latin typeface="29LT Riwaya"/>
              <a:ea typeface="29LT Riwaya"/>
              <a:cs typeface="29LT Riwaya"/>
              <a:sym typeface="29LT Riwaya"/>
            </a:endParaRPr>
          </a:p>
          <a:p>
            <a:pPr algn="ctr">
              <a:lnSpc>
                <a:spcPts val="5039"/>
              </a:lnSpc>
              <a:spcBef>
                <a:spcPct val="0"/>
              </a:spcBef>
            </a:pPr>
            <a:r>
              <a:rPr lang="en-US" sz="3599" b="1">
                <a:solidFill>
                  <a:srgbClr val="000000"/>
                </a:solidFill>
                <a:latin typeface="29LT Riwaya Bold"/>
                <a:ea typeface="29LT Riwaya Bold"/>
                <a:cs typeface="29LT Riwaya Bold"/>
                <a:sym typeface="29LT Riwaya Bold"/>
              </a:rPr>
              <a:t>Mobile Ad Hoc Networks (MANETs)</a:t>
            </a:r>
          </a:p>
        </p:txBody>
      </p:sp>
      <p:sp>
        <p:nvSpPr>
          <p:cNvPr id="17" name="Freeform 1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3"/>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7259300" cy="1028700"/>
            <a:chOff x="0" y="0"/>
            <a:chExt cx="13636978" cy="812800"/>
          </a:xfrm>
        </p:grpSpPr>
        <p:sp>
          <p:nvSpPr>
            <p:cNvPr id="3" name="Freeform 3"/>
            <p:cNvSpPr/>
            <p:nvPr/>
          </p:nvSpPr>
          <p:spPr>
            <a:xfrm>
              <a:off x="0" y="0"/>
              <a:ext cx="13636978" cy="812800"/>
            </a:xfrm>
            <a:custGeom>
              <a:avLst/>
              <a:gdLst/>
              <a:ahLst/>
              <a:cxnLst/>
              <a:rect l="l" t="t" r="r" b="b"/>
              <a:pathLst>
                <a:path w="13636978" h="812800">
                  <a:moveTo>
                    <a:pt x="0" y="0"/>
                  </a:moveTo>
                  <a:lnTo>
                    <a:pt x="13636978" y="0"/>
                  </a:lnTo>
                  <a:lnTo>
                    <a:pt x="13636978" y="812800"/>
                  </a:lnTo>
                  <a:lnTo>
                    <a:pt x="0" y="812800"/>
                  </a:lnTo>
                  <a:close/>
                </a:path>
              </a:pathLst>
            </a:custGeom>
            <a:solidFill>
              <a:srgbClr val="E8ECEC"/>
            </a:solidFill>
          </p:spPr>
          <p:txBody>
            <a:bodyPr/>
            <a:lstStyle/>
            <a:p>
              <a:endParaRPr lang="fr-FR"/>
            </a:p>
          </p:txBody>
        </p:sp>
        <p:sp>
          <p:nvSpPr>
            <p:cNvPr id="4" name="TextBox 4"/>
            <p:cNvSpPr txBox="1"/>
            <p:nvPr/>
          </p:nvSpPr>
          <p:spPr>
            <a:xfrm>
              <a:off x="0" y="-38100"/>
              <a:ext cx="13636978"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694792" cy="10287000"/>
            <a:chOff x="0" y="0"/>
            <a:chExt cx="446365" cy="2709333"/>
          </a:xfrm>
        </p:grpSpPr>
        <p:sp>
          <p:nvSpPr>
            <p:cNvPr id="6" name="Freeform 6"/>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7" name="TextBox 7"/>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1028700" cy="3177813"/>
            <a:chOff x="0" y="0"/>
            <a:chExt cx="812800" cy="2510865"/>
          </a:xfrm>
        </p:grpSpPr>
        <p:sp>
          <p:nvSpPr>
            <p:cNvPr id="9" name="Freeform 9"/>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0" name="TextBox 10"/>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028700" cy="2650849"/>
            <a:chOff x="0" y="0"/>
            <a:chExt cx="812800" cy="2094498"/>
          </a:xfrm>
        </p:grpSpPr>
        <p:sp>
          <p:nvSpPr>
            <p:cNvPr id="12" name="Freeform 12"/>
            <p:cNvSpPr/>
            <p:nvPr/>
          </p:nvSpPr>
          <p:spPr>
            <a:xfrm>
              <a:off x="0" y="0"/>
              <a:ext cx="812800" cy="2094498"/>
            </a:xfrm>
            <a:custGeom>
              <a:avLst/>
              <a:gdLst/>
              <a:ahLst/>
              <a:cxnLst/>
              <a:rect l="l" t="t" r="r" b="b"/>
              <a:pathLst>
                <a:path w="812800" h="2094498">
                  <a:moveTo>
                    <a:pt x="0" y="0"/>
                  </a:moveTo>
                  <a:lnTo>
                    <a:pt x="812800" y="0"/>
                  </a:lnTo>
                  <a:lnTo>
                    <a:pt x="812800" y="2094498"/>
                  </a:lnTo>
                  <a:lnTo>
                    <a:pt x="0" y="2094498"/>
                  </a:lnTo>
                  <a:close/>
                </a:path>
              </a:pathLst>
            </a:custGeom>
            <a:solidFill>
              <a:srgbClr val="1891C8"/>
            </a:solidFill>
          </p:spPr>
          <p:txBody>
            <a:bodyPr/>
            <a:lstStyle/>
            <a:p>
              <a:endParaRPr lang="fr-FR"/>
            </a:p>
          </p:txBody>
        </p:sp>
        <p:sp>
          <p:nvSpPr>
            <p:cNvPr id="13" name="TextBox 13"/>
            <p:cNvSpPr txBox="1"/>
            <p:nvPr/>
          </p:nvSpPr>
          <p:spPr>
            <a:xfrm>
              <a:off x="0" y="-38100"/>
              <a:ext cx="812800" cy="21325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971800" y="3179066"/>
            <a:ext cx="2747266" cy="3188394"/>
            <a:chOff x="0" y="-155575"/>
            <a:chExt cx="812800" cy="943311"/>
          </a:xfrm>
        </p:grpSpPr>
        <p:sp>
          <p:nvSpPr>
            <p:cNvPr id="15" name="Freeform 15"/>
            <p:cNvSpPr/>
            <p:nvPr/>
          </p:nvSpPr>
          <p:spPr>
            <a:xfrm>
              <a:off x="0" y="-66893"/>
              <a:ext cx="812800" cy="851236"/>
            </a:xfrm>
            <a:custGeom>
              <a:avLst/>
              <a:gdLst/>
              <a:ahLst/>
              <a:cxnLst/>
              <a:rect l="l" t="t" r="r" b="b"/>
              <a:pathLst>
                <a:path w="812800" h="851236">
                  <a:moveTo>
                    <a:pt x="652780" y="0"/>
                  </a:moveTo>
                  <a:lnTo>
                    <a:pt x="160020" y="0"/>
                  </a:lnTo>
                  <a:lnTo>
                    <a:pt x="0" y="160020"/>
                  </a:lnTo>
                  <a:lnTo>
                    <a:pt x="0" y="691216"/>
                  </a:lnTo>
                  <a:lnTo>
                    <a:pt x="160020" y="851236"/>
                  </a:lnTo>
                  <a:lnTo>
                    <a:pt x="652780" y="851236"/>
                  </a:lnTo>
                  <a:lnTo>
                    <a:pt x="812800" y="691216"/>
                  </a:lnTo>
                  <a:lnTo>
                    <a:pt x="812800" y="160020"/>
                  </a:lnTo>
                  <a:lnTo>
                    <a:pt x="652780" y="0"/>
                  </a:lnTo>
                  <a:close/>
                </a:path>
              </a:pathLst>
            </a:custGeom>
            <a:solidFill>
              <a:srgbClr val="1891C8"/>
            </a:solidFill>
          </p:spPr>
          <p:txBody>
            <a:bodyPr/>
            <a:lstStyle/>
            <a:p>
              <a:endParaRPr lang="fr-FR" dirty="0"/>
            </a:p>
          </p:txBody>
        </p:sp>
        <p:sp>
          <p:nvSpPr>
            <p:cNvPr id="16" name="TextBox 16"/>
            <p:cNvSpPr txBox="1"/>
            <p:nvPr/>
          </p:nvSpPr>
          <p:spPr>
            <a:xfrm>
              <a:off x="63500" y="-155575"/>
              <a:ext cx="685800" cy="943311"/>
            </a:xfrm>
            <a:prstGeom prst="rect">
              <a:avLst/>
            </a:prstGeom>
          </p:spPr>
          <p:txBody>
            <a:bodyPr lIns="44470" tIns="44470" rIns="44470" bIns="44470" rtlCol="0" anchor="ctr"/>
            <a:lstStyle/>
            <a:p>
              <a:pPr algn="ctr">
                <a:lnSpc>
                  <a:spcPts val="15958"/>
                </a:lnSpc>
              </a:pPr>
              <a:r>
                <a:rPr lang="en-US" sz="11398" b="1" dirty="0">
                  <a:solidFill>
                    <a:srgbClr val="FFFFFF"/>
                  </a:solidFill>
                  <a:latin typeface="Garet Bold"/>
                  <a:ea typeface="Garet Bold"/>
                  <a:cs typeface="Garet Bold"/>
                  <a:sym typeface="Garet Bold"/>
                </a:rPr>
                <a:t>05</a:t>
              </a:r>
            </a:p>
          </p:txBody>
        </p:sp>
      </p:grpSp>
      <p:sp>
        <p:nvSpPr>
          <p:cNvPr id="17" name="TextBox 17"/>
          <p:cNvSpPr txBox="1"/>
          <p:nvPr/>
        </p:nvSpPr>
        <p:spPr>
          <a:xfrm>
            <a:off x="6214975" y="4019235"/>
            <a:ext cx="8558295" cy="2661065"/>
          </a:xfrm>
          <a:prstGeom prst="rect">
            <a:avLst/>
          </a:prstGeom>
        </p:spPr>
        <p:txBody>
          <a:bodyPr lIns="0" tIns="0" rIns="0" bIns="0" rtlCol="0" anchor="t">
            <a:spAutoFit/>
          </a:bodyPr>
          <a:lstStyle/>
          <a:p>
            <a:pPr algn="ctr">
              <a:lnSpc>
                <a:spcPts val="9986"/>
              </a:lnSpc>
            </a:pPr>
            <a:r>
              <a:rPr lang="en-US" sz="11220">
                <a:solidFill>
                  <a:srgbClr val="000000"/>
                </a:solidFill>
                <a:latin typeface="Neirizi"/>
                <a:ea typeface="Neirizi"/>
                <a:cs typeface="Neirizi"/>
                <a:sym typeface="Neirizi"/>
              </a:rPr>
              <a:t>DSR</a:t>
            </a:r>
          </a:p>
          <a:p>
            <a:pPr algn="ctr">
              <a:lnSpc>
                <a:spcPts val="9986"/>
              </a:lnSpc>
            </a:pPr>
            <a:r>
              <a:rPr lang="en-US" sz="11220">
                <a:solidFill>
                  <a:srgbClr val="000000"/>
                </a:solidFill>
                <a:latin typeface="Neirizi"/>
                <a:ea typeface="Neirizi"/>
                <a:cs typeface="Neirizi"/>
                <a:sym typeface="Neirizi"/>
              </a:rPr>
              <a:t>Algorithm</a:t>
            </a:r>
          </a:p>
        </p:txBody>
      </p:sp>
    </p:spTree>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CODE IN C</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556618" y="2249474"/>
            <a:ext cx="6349454" cy="3571568"/>
          </a:xfrm>
          <a:custGeom>
            <a:avLst/>
            <a:gdLst/>
            <a:ahLst/>
            <a:cxnLst/>
            <a:rect l="l" t="t" r="r" b="b"/>
            <a:pathLst>
              <a:path w="6349454" h="3571568">
                <a:moveTo>
                  <a:pt x="0" y="0"/>
                </a:moveTo>
                <a:lnTo>
                  <a:pt x="6349454" y="0"/>
                </a:lnTo>
                <a:lnTo>
                  <a:pt x="6349454" y="3571568"/>
                </a:lnTo>
                <a:lnTo>
                  <a:pt x="0" y="3571568"/>
                </a:lnTo>
                <a:lnTo>
                  <a:pt x="0" y="0"/>
                </a:lnTo>
                <a:close/>
              </a:path>
            </a:pathLst>
          </a:custGeom>
          <a:blipFill>
            <a:blip r:embed="rId2"/>
            <a:stretch>
              <a:fillRect/>
            </a:stretch>
          </a:blipFill>
        </p:spPr>
        <p:txBody>
          <a:bodyPr/>
          <a:lstStyle/>
          <a:p>
            <a:endParaRPr lang="fr-FR"/>
          </a:p>
        </p:txBody>
      </p:sp>
      <p:sp>
        <p:nvSpPr>
          <p:cNvPr id="8" name="Freeform 8"/>
          <p:cNvSpPr/>
          <p:nvPr/>
        </p:nvSpPr>
        <p:spPr>
          <a:xfrm>
            <a:off x="1556618" y="5697841"/>
            <a:ext cx="6349454" cy="3158853"/>
          </a:xfrm>
          <a:custGeom>
            <a:avLst/>
            <a:gdLst/>
            <a:ahLst/>
            <a:cxnLst/>
            <a:rect l="l" t="t" r="r" b="b"/>
            <a:pathLst>
              <a:path w="6349454" h="3158853">
                <a:moveTo>
                  <a:pt x="0" y="0"/>
                </a:moveTo>
                <a:lnTo>
                  <a:pt x="6349454" y="0"/>
                </a:lnTo>
                <a:lnTo>
                  <a:pt x="6349454" y="3158853"/>
                </a:lnTo>
                <a:lnTo>
                  <a:pt x="0" y="3158853"/>
                </a:lnTo>
                <a:lnTo>
                  <a:pt x="0" y="0"/>
                </a:lnTo>
                <a:close/>
              </a:path>
            </a:pathLst>
          </a:custGeom>
          <a:blipFill>
            <a:blip r:embed="rId3"/>
            <a:stretch>
              <a:fillRect/>
            </a:stretch>
          </a:blipFill>
        </p:spPr>
        <p:txBody>
          <a:bodyPr/>
          <a:lstStyle/>
          <a:p>
            <a:endParaRPr lang="fr-FR"/>
          </a:p>
        </p:txBody>
      </p:sp>
      <p:sp>
        <p:nvSpPr>
          <p:cNvPr id="9" name="Freeform 9"/>
          <p:cNvSpPr/>
          <p:nvPr/>
        </p:nvSpPr>
        <p:spPr>
          <a:xfrm>
            <a:off x="5222222" y="2249474"/>
            <a:ext cx="6349454" cy="4635101"/>
          </a:xfrm>
          <a:custGeom>
            <a:avLst/>
            <a:gdLst/>
            <a:ahLst/>
            <a:cxnLst/>
            <a:rect l="l" t="t" r="r" b="b"/>
            <a:pathLst>
              <a:path w="6349454" h="4635101">
                <a:moveTo>
                  <a:pt x="0" y="0"/>
                </a:moveTo>
                <a:lnTo>
                  <a:pt x="6349454" y="0"/>
                </a:lnTo>
                <a:lnTo>
                  <a:pt x="6349454" y="4635101"/>
                </a:lnTo>
                <a:lnTo>
                  <a:pt x="0" y="4635101"/>
                </a:lnTo>
                <a:lnTo>
                  <a:pt x="0" y="0"/>
                </a:lnTo>
                <a:close/>
              </a:path>
            </a:pathLst>
          </a:custGeom>
          <a:blipFill>
            <a:blip r:embed="rId4"/>
            <a:stretch>
              <a:fillRect/>
            </a:stretch>
          </a:blipFill>
        </p:spPr>
        <p:txBody>
          <a:bodyPr/>
          <a:lstStyle/>
          <a:p>
            <a:endParaRPr lang="fr-FR"/>
          </a:p>
        </p:txBody>
      </p:sp>
      <p:sp>
        <p:nvSpPr>
          <p:cNvPr id="10" name="Freeform 10"/>
          <p:cNvSpPr/>
          <p:nvPr/>
        </p:nvSpPr>
        <p:spPr>
          <a:xfrm>
            <a:off x="5222222" y="6784524"/>
            <a:ext cx="6349454" cy="2825507"/>
          </a:xfrm>
          <a:custGeom>
            <a:avLst/>
            <a:gdLst/>
            <a:ahLst/>
            <a:cxnLst/>
            <a:rect l="l" t="t" r="r" b="b"/>
            <a:pathLst>
              <a:path w="6349454" h="2825507">
                <a:moveTo>
                  <a:pt x="0" y="0"/>
                </a:moveTo>
                <a:lnTo>
                  <a:pt x="6349454" y="0"/>
                </a:lnTo>
                <a:lnTo>
                  <a:pt x="6349454" y="2825507"/>
                </a:lnTo>
                <a:lnTo>
                  <a:pt x="0" y="2825507"/>
                </a:lnTo>
                <a:lnTo>
                  <a:pt x="0" y="0"/>
                </a:lnTo>
                <a:close/>
              </a:path>
            </a:pathLst>
          </a:custGeom>
          <a:blipFill>
            <a:blip r:embed="rId5"/>
            <a:stretch>
              <a:fillRect/>
            </a:stretch>
          </a:blipFill>
        </p:spPr>
        <p:txBody>
          <a:bodyPr/>
          <a:lstStyle/>
          <a:p>
            <a:endParaRPr lang="fr-FR"/>
          </a:p>
        </p:txBody>
      </p:sp>
      <p:sp>
        <p:nvSpPr>
          <p:cNvPr id="11" name="Freeform 11"/>
          <p:cNvSpPr/>
          <p:nvPr/>
        </p:nvSpPr>
        <p:spPr>
          <a:xfrm>
            <a:off x="11479502" y="2249474"/>
            <a:ext cx="5159706" cy="3644042"/>
          </a:xfrm>
          <a:custGeom>
            <a:avLst/>
            <a:gdLst/>
            <a:ahLst/>
            <a:cxnLst/>
            <a:rect l="l" t="t" r="r" b="b"/>
            <a:pathLst>
              <a:path w="5159706" h="3644042">
                <a:moveTo>
                  <a:pt x="0" y="0"/>
                </a:moveTo>
                <a:lnTo>
                  <a:pt x="5159706" y="0"/>
                </a:lnTo>
                <a:lnTo>
                  <a:pt x="5159706" y="3644043"/>
                </a:lnTo>
                <a:lnTo>
                  <a:pt x="0" y="3644043"/>
                </a:lnTo>
                <a:lnTo>
                  <a:pt x="0" y="0"/>
                </a:lnTo>
                <a:close/>
              </a:path>
            </a:pathLst>
          </a:custGeom>
          <a:blipFill>
            <a:blip r:embed="rId6"/>
            <a:stretch>
              <a:fillRect/>
            </a:stretch>
          </a:blipFill>
        </p:spPr>
        <p:txBody>
          <a:bodyPr/>
          <a:lstStyle/>
          <a:p>
            <a:endParaRPr lang="fr-FR"/>
          </a:p>
        </p:txBody>
      </p:sp>
      <p:sp>
        <p:nvSpPr>
          <p:cNvPr id="12" name="Freeform 12"/>
          <p:cNvSpPr/>
          <p:nvPr/>
        </p:nvSpPr>
        <p:spPr>
          <a:xfrm>
            <a:off x="11479502" y="5817647"/>
            <a:ext cx="5159706" cy="3792384"/>
          </a:xfrm>
          <a:custGeom>
            <a:avLst/>
            <a:gdLst/>
            <a:ahLst/>
            <a:cxnLst/>
            <a:rect l="l" t="t" r="r" b="b"/>
            <a:pathLst>
              <a:path w="5159706" h="3792384">
                <a:moveTo>
                  <a:pt x="0" y="0"/>
                </a:moveTo>
                <a:lnTo>
                  <a:pt x="5159706" y="0"/>
                </a:lnTo>
                <a:lnTo>
                  <a:pt x="5159706" y="3792384"/>
                </a:lnTo>
                <a:lnTo>
                  <a:pt x="0" y="3792384"/>
                </a:lnTo>
                <a:lnTo>
                  <a:pt x="0" y="0"/>
                </a:lnTo>
                <a:close/>
              </a:path>
            </a:pathLst>
          </a:custGeom>
          <a:blipFill>
            <a:blip r:embed="rId7"/>
            <a:stretch>
              <a:fillRect/>
            </a:stretch>
          </a:blipFill>
        </p:spPr>
        <p:txBody>
          <a:bodyPr/>
          <a:lstStyle/>
          <a:p>
            <a:endParaRPr lang="fr-FR"/>
          </a:p>
        </p:txBody>
      </p:sp>
      <p:grpSp>
        <p:nvGrpSpPr>
          <p:cNvPr id="13" name="Group 13"/>
          <p:cNvGrpSpPr/>
          <p:nvPr/>
        </p:nvGrpSpPr>
        <p:grpSpPr>
          <a:xfrm>
            <a:off x="1556618" y="8764520"/>
            <a:ext cx="3785950" cy="845511"/>
            <a:chOff x="0" y="0"/>
            <a:chExt cx="997123" cy="222686"/>
          </a:xfrm>
        </p:grpSpPr>
        <p:sp>
          <p:nvSpPr>
            <p:cNvPr id="14" name="Freeform 14"/>
            <p:cNvSpPr/>
            <p:nvPr/>
          </p:nvSpPr>
          <p:spPr>
            <a:xfrm>
              <a:off x="0" y="0"/>
              <a:ext cx="997123" cy="222686"/>
            </a:xfrm>
            <a:custGeom>
              <a:avLst/>
              <a:gdLst/>
              <a:ahLst/>
              <a:cxnLst/>
              <a:rect l="l" t="t" r="r" b="b"/>
              <a:pathLst>
                <a:path w="997123" h="222686">
                  <a:moveTo>
                    <a:pt x="0" y="0"/>
                  </a:moveTo>
                  <a:lnTo>
                    <a:pt x="997123" y="0"/>
                  </a:lnTo>
                  <a:lnTo>
                    <a:pt x="997123" y="222686"/>
                  </a:lnTo>
                  <a:lnTo>
                    <a:pt x="0" y="222686"/>
                  </a:lnTo>
                  <a:close/>
                </a:path>
              </a:pathLst>
            </a:custGeom>
            <a:solidFill>
              <a:srgbClr val="0D0D0E"/>
            </a:solidFill>
          </p:spPr>
          <p:txBody>
            <a:bodyPr/>
            <a:lstStyle/>
            <a:p>
              <a:endParaRPr lang="fr-FR"/>
            </a:p>
          </p:txBody>
        </p:sp>
        <p:sp>
          <p:nvSpPr>
            <p:cNvPr id="15" name="TextBox 15"/>
            <p:cNvSpPr txBox="1"/>
            <p:nvPr/>
          </p:nvSpPr>
          <p:spPr>
            <a:xfrm>
              <a:off x="0" y="-38100"/>
              <a:ext cx="997123" cy="260786"/>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439062"/>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484988"/>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SIMPLE ILLUSTRATION</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882113" y="1522485"/>
            <a:ext cx="10523775" cy="8524258"/>
          </a:xfrm>
          <a:custGeom>
            <a:avLst/>
            <a:gdLst/>
            <a:ahLst/>
            <a:cxnLst/>
            <a:rect l="l" t="t" r="r" b="b"/>
            <a:pathLst>
              <a:path w="10523775" h="8524258">
                <a:moveTo>
                  <a:pt x="0" y="0"/>
                </a:moveTo>
                <a:lnTo>
                  <a:pt x="10523774" y="0"/>
                </a:lnTo>
                <a:lnTo>
                  <a:pt x="10523774" y="8524257"/>
                </a:lnTo>
                <a:lnTo>
                  <a:pt x="0" y="8524257"/>
                </a:lnTo>
                <a:lnTo>
                  <a:pt x="0" y="0"/>
                </a:lnTo>
                <a:close/>
              </a:path>
            </a:pathLst>
          </a:custGeom>
          <a:blipFill>
            <a:blip r:embed="rId2"/>
            <a:stretch>
              <a:fillRect/>
            </a:stretch>
          </a:blipFill>
        </p:spPr>
        <p:txBody>
          <a:bodyPr/>
          <a:lstStyle/>
          <a:p>
            <a:endParaRPr lang="fr-F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3"/>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7259300" cy="1028700"/>
            <a:chOff x="0" y="0"/>
            <a:chExt cx="13636978" cy="812800"/>
          </a:xfrm>
        </p:grpSpPr>
        <p:sp>
          <p:nvSpPr>
            <p:cNvPr id="3" name="Freeform 3"/>
            <p:cNvSpPr/>
            <p:nvPr/>
          </p:nvSpPr>
          <p:spPr>
            <a:xfrm>
              <a:off x="0" y="0"/>
              <a:ext cx="13636978" cy="812800"/>
            </a:xfrm>
            <a:custGeom>
              <a:avLst/>
              <a:gdLst/>
              <a:ahLst/>
              <a:cxnLst/>
              <a:rect l="l" t="t" r="r" b="b"/>
              <a:pathLst>
                <a:path w="13636978" h="812800">
                  <a:moveTo>
                    <a:pt x="0" y="0"/>
                  </a:moveTo>
                  <a:lnTo>
                    <a:pt x="13636978" y="0"/>
                  </a:lnTo>
                  <a:lnTo>
                    <a:pt x="13636978" y="812800"/>
                  </a:lnTo>
                  <a:lnTo>
                    <a:pt x="0" y="812800"/>
                  </a:lnTo>
                  <a:close/>
                </a:path>
              </a:pathLst>
            </a:custGeom>
            <a:solidFill>
              <a:srgbClr val="E8ECEC"/>
            </a:solidFill>
          </p:spPr>
          <p:txBody>
            <a:bodyPr/>
            <a:lstStyle/>
            <a:p>
              <a:endParaRPr lang="fr-FR"/>
            </a:p>
          </p:txBody>
        </p:sp>
        <p:sp>
          <p:nvSpPr>
            <p:cNvPr id="4" name="TextBox 4"/>
            <p:cNvSpPr txBox="1"/>
            <p:nvPr/>
          </p:nvSpPr>
          <p:spPr>
            <a:xfrm>
              <a:off x="0" y="-38100"/>
              <a:ext cx="13636978"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694792" cy="10287000"/>
            <a:chOff x="0" y="0"/>
            <a:chExt cx="446365" cy="2709333"/>
          </a:xfrm>
        </p:grpSpPr>
        <p:sp>
          <p:nvSpPr>
            <p:cNvPr id="6" name="Freeform 6"/>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7" name="TextBox 7"/>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1028700" cy="3177813"/>
            <a:chOff x="0" y="0"/>
            <a:chExt cx="812800" cy="2510865"/>
          </a:xfrm>
        </p:grpSpPr>
        <p:sp>
          <p:nvSpPr>
            <p:cNvPr id="9" name="Freeform 9"/>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0" name="TextBox 10"/>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028700" cy="2650849"/>
            <a:chOff x="0" y="0"/>
            <a:chExt cx="812800" cy="2094498"/>
          </a:xfrm>
        </p:grpSpPr>
        <p:sp>
          <p:nvSpPr>
            <p:cNvPr id="12" name="Freeform 12"/>
            <p:cNvSpPr/>
            <p:nvPr/>
          </p:nvSpPr>
          <p:spPr>
            <a:xfrm>
              <a:off x="0" y="0"/>
              <a:ext cx="812800" cy="2094498"/>
            </a:xfrm>
            <a:custGeom>
              <a:avLst/>
              <a:gdLst/>
              <a:ahLst/>
              <a:cxnLst/>
              <a:rect l="l" t="t" r="r" b="b"/>
              <a:pathLst>
                <a:path w="812800" h="2094498">
                  <a:moveTo>
                    <a:pt x="0" y="0"/>
                  </a:moveTo>
                  <a:lnTo>
                    <a:pt x="812800" y="0"/>
                  </a:lnTo>
                  <a:lnTo>
                    <a:pt x="812800" y="2094498"/>
                  </a:lnTo>
                  <a:lnTo>
                    <a:pt x="0" y="2094498"/>
                  </a:lnTo>
                  <a:close/>
                </a:path>
              </a:pathLst>
            </a:custGeom>
            <a:solidFill>
              <a:srgbClr val="1891C8"/>
            </a:solidFill>
          </p:spPr>
          <p:txBody>
            <a:bodyPr/>
            <a:lstStyle/>
            <a:p>
              <a:endParaRPr lang="fr-FR"/>
            </a:p>
          </p:txBody>
        </p:sp>
        <p:sp>
          <p:nvSpPr>
            <p:cNvPr id="13" name="TextBox 13"/>
            <p:cNvSpPr txBox="1"/>
            <p:nvPr/>
          </p:nvSpPr>
          <p:spPr>
            <a:xfrm>
              <a:off x="0" y="-38100"/>
              <a:ext cx="812800" cy="21325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048000" y="3179066"/>
            <a:ext cx="2747266" cy="3188394"/>
            <a:chOff x="0" y="-155575"/>
            <a:chExt cx="812800" cy="943311"/>
          </a:xfrm>
        </p:grpSpPr>
        <p:sp>
          <p:nvSpPr>
            <p:cNvPr id="15" name="Freeform 15"/>
            <p:cNvSpPr/>
            <p:nvPr/>
          </p:nvSpPr>
          <p:spPr>
            <a:xfrm>
              <a:off x="0" y="-68612"/>
              <a:ext cx="812800" cy="851236"/>
            </a:xfrm>
            <a:custGeom>
              <a:avLst/>
              <a:gdLst/>
              <a:ahLst/>
              <a:cxnLst/>
              <a:rect l="l" t="t" r="r" b="b"/>
              <a:pathLst>
                <a:path w="812800" h="851236">
                  <a:moveTo>
                    <a:pt x="652780" y="0"/>
                  </a:moveTo>
                  <a:lnTo>
                    <a:pt x="160020" y="0"/>
                  </a:lnTo>
                  <a:lnTo>
                    <a:pt x="0" y="160020"/>
                  </a:lnTo>
                  <a:lnTo>
                    <a:pt x="0" y="691216"/>
                  </a:lnTo>
                  <a:lnTo>
                    <a:pt x="160020" y="851236"/>
                  </a:lnTo>
                  <a:lnTo>
                    <a:pt x="652780" y="851236"/>
                  </a:lnTo>
                  <a:lnTo>
                    <a:pt x="812800" y="691216"/>
                  </a:lnTo>
                  <a:lnTo>
                    <a:pt x="812800" y="160020"/>
                  </a:lnTo>
                  <a:lnTo>
                    <a:pt x="652780" y="0"/>
                  </a:lnTo>
                  <a:close/>
                </a:path>
              </a:pathLst>
            </a:custGeom>
            <a:solidFill>
              <a:srgbClr val="1891C8"/>
            </a:solidFill>
          </p:spPr>
          <p:txBody>
            <a:bodyPr/>
            <a:lstStyle/>
            <a:p>
              <a:endParaRPr lang="fr-FR" dirty="0"/>
            </a:p>
          </p:txBody>
        </p:sp>
        <p:sp>
          <p:nvSpPr>
            <p:cNvPr id="16" name="TextBox 16"/>
            <p:cNvSpPr txBox="1"/>
            <p:nvPr/>
          </p:nvSpPr>
          <p:spPr>
            <a:xfrm>
              <a:off x="63500" y="-155575"/>
              <a:ext cx="685800" cy="943311"/>
            </a:xfrm>
            <a:prstGeom prst="rect">
              <a:avLst/>
            </a:prstGeom>
          </p:spPr>
          <p:txBody>
            <a:bodyPr lIns="44470" tIns="44470" rIns="44470" bIns="44470" rtlCol="0" anchor="ctr"/>
            <a:lstStyle/>
            <a:p>
              <a:pPr algn="ctr">
                <a:lnSpc>
                  <a:spcPts val="15958"/>
                </a:lnSpc>
              </a:pPr>
              <a:r>
                <a:rPr lang="en-US" sz="11398" b="1" dirty="0">
                  <a:solidFill>
                    <a:srgbClr val="FFFFFF"/>
                  </a:solidFill>
                  <a:latin typeface="Garet Bold"/>
                  <a:ea typeface="Garet Bold"/>
                  <a:cs typeface="Garet Bold"/>
                  <a:sym typeface="Garet Bold"/>
                </a:rPr>
                <a:t>06</a:t>
              </a:r>
            </a:p>
          </p:txBody>
        </p:sp>
      </p:grpSp>
      <p:sp>
        <p:nvSpPr>
          <p:cNvPr id="17" name="TextBox 17"/>
          <p:cNvSpPr txBox="1"/>
          <p:nvPr/>
        </p:nvSpPr>
        <p:spPr>
          <a:xfrm>
            <a:off x="6339228" y="3584673"/>
            <a:ext cx="8558295" cy="3927890"/>
          </a:xfrm>
          <a:prstGeom prst="rect">
            <a:avLst/>
          </a:prstGeom>
        </p:spPr>
        <p:txBody>
          <a:bodyPr lIns="0" tIns="0" rIns="0" bIns="0" rtlCol="0" anchor="t">
            <a:spAutoFit/>
          </a:bodyPr>
          <a:lstStyle/>
          <a:p>
            <a:pPr algn="ctr">
              <a:lnSpc>
                <a:spcPts val="9986"/>
              </a:lnSpc>
            </a:pPr>
            <a:r>
              <a:rPr lang="en-US" sz="11220">
                <a:solidFill>
                  <a:srgbClr val="000000"/>
                </a:solidFill>
                <a:latin typeface="Neirizi"/>
                <a:ea typeface="Neirizi"/>
                <a:cs typeface="Neirizi"/>
                <a:sym typeface="Neirizi"/>
              </a:rPr>
              <a:t>Advantages and Limitations </a:t>
            </a:r>
          </a:p>
        </p:txBody>
      </p:sp>
    </p:spTree>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ADVANTAGES </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192324"/>
            <a:ext cx="16708236" cy="7759668"/>
          </a:xfrm>
          <a:prstGeom prst="rect">
            <a:avLst/>
          </a:prstGeom>
        </p:spPr>
        <p:txBody>
          <a:bodyPr lIns="0" tIns="0" rIns="0" bIns="0" rtlCol="0" anchor="t">
            <a:spAutoFit/>
          </a:bodyPr>
          <a:lstStyle/>
          <a:p>
            <a:pPr algn="l">
              <a:lnSpc>
                <a:spcPts val="4691"/>
              </a:lnSpc>
            </a:pPr>
            <a:r>
              <a:rPr lang="en-US" sz="3351" b="1">
                <a:solidFill>
                  <a:srgbClr val="000000"/>
                </a:solidFill>
                <a:latin typeface="29LT Riwaya Bold"/>
                <a:ea typeface="29LT Riwaya Bold"/>
                <a:cs typeface="29LT Riwaya Bold"/>
                <a:sym typeface="29LT Riwaya Bold"/>
              </a:rPr>
              <a:t>1 .Efficient in Dynamic Environments: </a:t>
            </a:r>
          </a:p>
          <a:p>
            <a:pPr algn="l">
              <a:lnSpc>
                <a:spcPts val="4551"/>
              </a:lnSpc>
            </a:pPr>
            <a:r>
              <a:rPr lang="en-US" sz="3251">
                <a:solidFill>
                  <a:srgbClr val="000000"/>
                </a:solidFill>
                <a:latin typeface="29LT Riwaya"/>
                <a:ea typeface="29LT Riwaya"/>
                <a:cs typeface="29LT Riwaya"/>
                <a:sym typeface="29LT Riwaya"/>
              </a:rPr>
              <a:t>DSR excels in Mobile Ad hoc Networks (MANETs) due to its ability to adapt to changes in topology quickly without relying on pre-established routing tables.</a:t>
            </a:r>
          </a:p>
          <a:p>
            <a:pPr algn="l">
              <a:lnSpc>
                <a:spcPts val="4551"/>
              </a:lnSpc>
            </a:pPr>
            <a:endParaRPr lang="en-US" sz="3251">
              <a:solidFill>
                <a:srgbClr val="000000"/>
              </a:solidFill>
              <a:latin typeface="29LT Riwaya"/>
              <a:ea typeface="29LT Riwaya"/>
              <a:cs typeface="29LT Riwaya"/>
              <a:sym typeface="29LT Riwaya"/>
            </a:endParaRPr>
          </a:p>
          <a:p>
            <a:pPr algn="l">
              <a:lnSpc>
                <a:spcPts val="4971"/>
              </a:lnSpc>
            </a:pPr>
            <a:r>
              <a:rPr lang="en-US" sz="3551" b="1">
                <a:solidFill>
                  <a:srgbClr val="000000"/>
                </a:solidFill>
                <a:latin typeface="29LT Riwaya Bold"/>
                <a:ea typeface="29LT Riwaya Bold"/>
                <a:cs typeface="29LT Riwaya Bold"/>
                <a:sym typeface="29LT Riwaya Bold"/>
              </a:rPr>
              <a:t>2. Reduces Routing Overhead:</a:t>
            </a:r>
            <a:r>
              <a:rPr lang="en-US" sz="3551">
                <a:solidFill>
                  <a:srgbClr val="000000"/>
                </a:solidFill>
                <a:latin typeface="29LT Riwaya"/>
                <a:ea typeface="29LT Riwaya"/>
                <a:cs typeface="29LT Riwaya"/>
                <a:sym typeface="29LT Riwaya"/>
              </a:rPr>
              <a:t> </a:t>
            </a:r>
          </a:p>
          <a:p>
            <a:pPr algn="l">
              <a:lnSpc>
                <a:spcPts val="4831"/>
              </a:lnSpc>
            </a:pPr>
            <a:r>
              <a:rPr lang="en-US" sz="3451">
                <a:solidFill>
                  <a:srgbClr val="000000"/>
                </a:solidFill>
                <a:latin typeface="29LT Riwaya"/>
                <a:ea typeface="29LT Riwaya"/>
                <a:cs typeface="29LT Riwaya"/>
                <a:sym typeface="29LT Riwaya"/>
              </a:rPr>
              <a:t>Unlike proactive protocols, which maintain routing tables constantly, DSR only establishes routes when needed, leading to lower bandwidth usage and reduced routing overhead.</a:t>
            </a:r>
          </a:p>
          <a:p>
            <a:pPr algn="l">
              <a:lnSpc>
                <a:spcPts val="4831"/>
              </a:lnSpc>
            </a:pPr>
            <a:endParaRPr lang="en-US" sz="3451">
              <a:solidFill>
                <a:srgbClr val="000000"/>
              </a:solidFill>
              <a:latin typeface="29LT Riwaya"/>
              <a:ea typeface="29LT Riwaya"/>
              <a:cs typeface="29LT Riwaya"/>
              <a:sym typeface="29LT Riwaya"/>
            </a:endParaRPr>
          </a:p>
          <a:p>
            <a:pPr algn="l">
              <a:lnSpc>
                <a:spcPts val="4831"/>
              </a:lnSpc>
            </a:pPr>
            <a:r>
              <a:rPr lang="en-US" sz="3451" b="1">
                <a:solidFill>
                  <a:srgbClr val="000000"/>
                </a:solidFill>
                <a:latin typeface="29LT Riwaya Bold"/>
                <a:ea typeface="29LT Riwaya Bold"/>
                <a:cs typeface="29LT Riwaya Bold"/>
                <a:sym typeface="29LT Riwaya Bold"/>
              </a:rPr>
              <a:t>3. Simplifies Protocol Design with Source Routing:</a:t>
            </a:r>
            <a:r>
              <a:rPr lang="en-US" sz="3451">
                <a:solidFill>
                  <a:srgbClr val="000000"/>
                </a:solidFill>
                <a:latin typeface="29LT Riwaya"/>
                <a:ea typeface="29LT Riwaya"/>
                <a:cs typeface="29LT Riwaya"/>
                <a:sym typeface="29LT Riwaya"/>
              </a:rPr>
              <a:t> </a:t>
            </a:r>
          </a:p>
          <a:p>
            <a:pPr algn="l">
              <a:lnSpc>
                <a:spcPts val="4691"/>
              </a:lnSpc>
            </a:pPr>
            <a:r>
              <a:rPr lang="en-US" sz="3351">
                <a:solidFill>
                  <a:srgbClr val="000000"/>
                </a:solidFill>
                <a:latin typeface="29LT Riwaya"/>
                <a:ea typeface="29LT Riwaya"/>
                <a:cs typeface="29LT Riwaya"/>
                <a:sym typeface="29LT Riwaya"/>
              </a:rPr>
              <a:t>By allowing the source node to determine the complete route to the destination, DSR eliminates the need for routing tables at intermediate nodes, simplifying protocol design and implementation.</a:t>
            </a:r>
          </a:p>
          <a:p>
            <a:pPr algn="l">
              <a:lnSpc>
                <a:spcPts val="5111"/>
              </a:lnSpc>
            </a:pPr>
            <a:endParaRPr lang="en-US" sz="33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LIMITATIONS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192324"/>
            <a:ext cx="17031292" cy="7058628"/>
          </a:xfrm>
          <a:prstGeom prst="rect">
            <a:avLst/>
          </a:prstGeom>
        </p:spPr>
        <p:txBody>
          <a:bodyPr lIns="0" tIns="0" rIns="0" bIns="0" rtlCol="0" anchor="t">
            <a:spAutoFit/>
          </a:bodyPr>
          <a:lstStyle/>
          <a:p>
            <a:pPr algn="l">
              <a:lnSpc>
                <a:spcPts val="4691"/>
              </a:lnSpc>
            </a:pPr>
            <a:r>
              <a:rPr lang="en-US" sz="3351" b="1">
                <a:solidFill>
                  <a:srgbClr val="000000"/>
                </a:solidFill>
                <a:latin typeface="29LT Riwaya Bold"/>
                <a:ea typeface="29LT Riwaya Bold"/>
                <a:cs typeface="29LT Riwaya Bold"/>
                <a:sym typeface="29LT Riwaya Bold"/>
              </a:rPr>
              <a:t>1. Header Overhead in Large Networks: </a:t>
            </a:r>
          </a:p>
          <a:p>
            <a:pPr algn="l">
              <a:lnSpc>
                <a:spcPts val="4691"/>
              </a:lnSpc>
            </a:pPr>
            <a:r>
              <a:rPr lang="en-US" sz="3351">
                <a:solidFill>
                  <a:srgbClr val="000000"/>
                </a:solidFill>
                <a:latin typeface="29LT Riwaya"/>
                <a:ea typeface="29LT Riwaya"/>
                <a:cs typeface="29LT Riwaya"/>
                <a:sym typeface="29LT Riwaya"/>
              </a:rPr>
              <a:t>Since DSR uses source routing, each packet carries its entire route in the header. This increases the size of packet headers, especially in large networks, leading to inefficient use of bandwidth.</a:t>
            </a:r>
          </a:p>
          <a:p>
            <a:pPr algn="l">
              <a:lnSpc>
                <a:spcPts val="4691"/>
              </a:lnSpc>
            </a:pPr>
            <a:endParaRPr lang="en-US" sz="3351">
              <a:solidFill>
                <a:srgbClr val="000000"/>
              </a:solidFill>
              <a:latin typeface="29LT Riwaya"/>
              <a:ea typeface="29LT Riwaya"/>
              <a:cs typeface="29LT Riwaya"/>
              <a:sym typeface="29LT Riwaya"/>
            </a:endParaRPr>
          </a:p>
          <a:p>
            <a:pPr algn="l">
              <a:lnSpc>
                <a:spcPts val="4691"/>
              </a:lnSpc>
            </a:pPr>
            <a:r>
              <a:rPr lang="en-US" sz="3351" b="1">
                <a:solidFill>
                  <a:srgbClr val="000000"/>
                </a:solidFill>
                <a:latin typeface="29LT Riwaya Bold"/>
                <a:ea typeface="29LT Riwaya Bold"/>
                <a:cs typeface="29LT Riwaya Bold"/>
                <a:sym typeface="29LT Riwaya Bold"/>
              </a:rPr>
              <a:t>2. Potential for Route Cache Staleness:</a:t>
            </a:r>
          </a:p>
          <a:p>
            <a:pPr algn="l">
              <a:lnSpc>
                <a:spcPts val="4691"/>
              </a:lnSpc>
            </a:pPr>
            <a:r>
              <a:rPr lang="en-US" sz="3351">
                <a:solidFill>
                  <a:srgbClr val="000000"/>
                </a:solidFill>
                <a:latin typeface="29LT Riwaya"/>
                <a:ea typeface="29LT Riwaya"/>
                <a:cs typeface="29LT Riwaya"/>
                <a:sym typeface="29LT Riwaya"/>
              </a:rPr>
              <a:t> As DSR relies on caching routes at nodes, stale or outdated routes can lead to route errors, which can slow down communication in the network.</a:t>
            </a:r>
          </a:p>
          <a:p>
            <a:pPr algn="l">
              <a:lnSpc>
                <a:spcPts val="4691"/>
              </a:lnSpc>
            </a:pPr>
            <a:endParaRPr lang="en-US" sz="3351">
              <a:solidFill>
                <a:srgbClr val="000000"/>
              </a:solidFill>
              <a:latin typeface="29LT Riwaya"/>
              <a:ea typeface="29LT Riwaya"/>
              <a:cs typeface="29LT Riwaya"/>
              <a:sym typeface="29LT Riwaya"/>
            </a:endParaRPr>
          </a:p>
          <a:p>
            <a:pPr algn="l">
              <a:lnSpc>
                <a:spcPts val="4691"/>
              </a:lnSpc>
            </a:pPr>
            <a:r>
              <a:rPr lang="en-US" sz="3351" b="1">
                <a:solidFill>
                  <a:srgbClr val="000000"/>
                </a:solidFill>
                <a:latin typeface="29LT Riwaya Bold"/>
                <a:ea typeface="29LT Riwaya Bold"/>
                <a:cs typeface="29LT Riwaya Bold"/>
                <a:sym typeface="29LT Riwaya Bold"/>
              </a:rPr>
              <a:t>3. Flooding During Route Discovery in Large Networks:</a:t>
            </a:r>
          </a:p>
          <a:p>
            <a:pPr algn="l">
              <a:lnSpc>
                <a:spcPts val="4691"/>
              </a:lnSpc>
            </a:pPr>
            <a:r>
              <a:rPr lang="en-US" sz="3351">
                <a:solidFill>
                  <a:srgbClr val="000000"/>
                </a:solidFill>
                <a:latin typeface="29LT Riwaya"/>
                <a:ea typeface="29LT Riwaya"/>
                <a:cs typeface="29LT Riwaya"/>
                <a:sym typeface="29LT Riwaya"/>
              </a:rPr>
              <a:t> In scenarios where route discovery needs to be initiated, DSR might experience excessive flooding, increasing the risk of collisions and delays, which is less efficient in larger networks.</a:t>
            </a:r>
          </a:p>
          <a:p>
            <a:pPr algn="l">
              <a:lnSpc>
                <a:spcPts val="4691"/>
              </a:lnSpc>
            </a:pPr>
            <a:endParaRPr lang="en-US" sz="3351">
              <a:solidFill>
                <a:srgbClr val="000000"/>
              </a:solidFill>
              <a:latin typeface="29LT Riwaya"/>
              <a:ea typeface="29LT Riwaya"/>
              <a:cs typeface="29LT Riwaya"/>
              <a:sym typeface="29LT Riwaya"/>
            </a:endParaRP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7259300" cy="1028700"/>
            <a:chOff x="0" y="0"/>
            <a:chExt cx="13636978" cy="812800"/>
          </a:xfrm>
        </p:grpSpPr>
        <p:sp>
          <p:nvSpPr>
            <p:cNvPr id="3" name="Freeform 3"/>
            <p:cNvSpPr/>
            <p:nvPr/>
          </p:nvSpPr>
          <p:spPr>
            <a:xfrm>
              <a:off x="0" y="0"/>
              <a:ext cx="13636978" cy="812800"/>
            </a:xfrm>
            <a:custGeom>
              <a:avLst/>
              <a:gdLst/>
              <a:ahLst/>
              <a:cxnLst/>
              <a:rect l="l" t="t" r="r" b="b"/>
              <a:pathLst>
                <a:path w="13636978" h="812800">
                  <a:moveTo>
                    <a:pt x="0" y="0"/>
                  </a:moveTo>
                  <a:lnTo>
                    <a:pt x="13636978" y="0"/>
                  </a:lnTo>
                  <a:lnTo>
                    <a:pt x="13636978" y="812800"/>
                  </a:lnTo>
                  <a:lnTo>
                    <a:pt x="0" y="812800"/>
                  </a:lnTo>
                  <a:close/>
                </a:path>
              </a:pathLst>
            </a:custGeom>
            <a:solidFill>
              <a:srgbClr val="E8ECEC"/>
            </a:solidFill>
          </p:spPr>
          <p:txBody>
            <a:bodyPr/>
            <a:lstStyle/>
            <a:p>
              <a:endParaRPr lang="fr-FR"/>
            </a:p>
          </p:txBody>
        </p:sp>
        <p:sp>
          <p:nvSpPr>
            <p:cNvPr id="4" name="TextBox 4"/>
            <p:cNvSpPr txBox="1"/>
            <p:nvPr/>
          </p:nvSpPr>
          <p:spPr>
            <a:xfrm>
              <a:off x="0" y="-38100"/>
              <a:ext cx="13636978"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694792" cy="10287000"/>
            <a:chOff x="0" y="0"/>
            <a:chExt cx="446365" cy="2709333"/>
          </a:xfrm>
        </p:grpSpPr>
        <p:sp>
          <p:nvSpPr>
            <p:cNvPr id="6" name="Freeform 6"/>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7" name="TextBox 7"/>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1028700" cy="3177813"/>
            <a:chOff x="0" y="0"/>
            <a:chExt cx="812800" cy="2510865"/>
          </a:xfrm>
        </p:grpSpPr>
        <p:sp>
          <p:nvSpPr>
            <p:cNvPr id="9" name="Freeform 9"/>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0" name="TextBox 10"/>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028700" cy="2650849"/>
            <a:chOff x="0" y="0"/>
            <a:chExt cx="812800" cy="2094498"/>
          </a:xfrm>
        </p:grpSpPr>
        <p:sp>
          <p:nvSpPr>
            <p:cNvPr id="12" name="Freeform 12"/>
            <p:cNvSpPr/>
            <p:nvPr/>
          </p:nvSpPr>
          <p:spPr>
            <a:xfrm>
              <a:off x="0" y="0"/>
              <a:ext cx="812800" cy="2094498"/>
            </a:xfrm>
            <a:custGeom>
              <a:avLst/>
              <a:gdLst/>
              <a:ahLst/>
              <a:cxnLst/>
              <a:rect l="l" t="t" r="r" b="b"/>
              <a:pathLst>
                <a:path w="812800" h="2094498">
                  <a:moveTo>
                    <a:pt x="0" y="0"/>
                  </a:moveTo>
                  <a:lnTo>
                    <a:pt x="812800" y="0"/>
                  </a:lnTo>
                  <a:lnTo>
                    <a:pt x="812800" y="2094498"/>
                  </a:lnTo>
                  <a:lnTo>
                    <a:pt x="0" y="2094498"/>
                  </a:lnTo>
                  <a:close/>
                </a:path>
              </a:pathLst>
            </a:custGeom>
            <a:solidFill>
              <a:srgbClr val="1891C8"/>
            </a:solidFill>
          </p:spPr>
          <p:txBody>
            <a:bodyPr/>
            <a:lstStyle/>
            <a:p>
              <a:endParaRPr lang="fr-FR"/>
            </a:p>
          </p:txBody>
        </p:sp>
        <p:sp>
          <p:nvSpPr>
            <p:cNvPr id="13" name="TextBox 13"/>
            <p:cNvSpPr txBox="1"/>
            <p:nvPr/>
          </p:nvSpPr>
          <p:spPr>
            <a:xfrm>
              <a:off x="0" y="-38100"/>
              <a:ext cx="812800" cy="21325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047999" y="3106735"/>
            <a:ext cx="2747266" cy="3188394"/>
            <a:chOff x="22544" y="-155575"/>
            <a:chExt cx="812800" cy="943311"/>
          </a:xfrm>
        </p:grpSpPr>
        <p:sp>
          <p:nvSpPr>
            <p:cNvPr id="15" name="Freeform 15"/>
            <p:cNvSpPr/>
            <p:nvPr/>
          </p:nvSpPr>
          <p:spPr>
            <a:xfrm>
              <a:off x="22544" y="-109537"/>
              <a:ext cx="812800" cy="851236"/>
            </a:xfrm>
            <a:custGeom>
              <a:avLst/>
              <a:gdLst/>
              <a:ahLst/>
              <a:cxnLst/>
              <a:rect l="l" t="t" r="r" b="b"/>
              <a:pathLst>
                <a:path w="812800" h="851236">
                  <a:moveTo>
                    <a:pt x="652780" y="0"/>
                  </a:moveTo>
                  <a:lnTo>
                    <a:pt x="160020" y="0"/>
                  </a:lnTo>
                  <a:lnTo>
                    <a:pt x="0" y="160020"/>
                  </a:lnTo>
                  <a:lnTo>
                    <a:pt x="0" y="691216"/>
                  </a:lnTo>
                  <a:lnTo>
                    <a:pt x="160020" y="851236"/>
                  </a:lnTo>
                  <a:lnTo>
                    <a:pt x="652780" y="851236"/>
                  </a:lnTo>
                  <a:lnTo>
                    <a:pt x="812800" y="691216"/>
                  </a:lnTo>
                  <a:lnTo>
                    <a:pt x="812800" y="160020"/>
                  </a:lnTo>
                  <a:lnTo>
                    <a:pt x="652780" y="0"/>
                  </a:lnTo>
                  <a:close/>
                </a:path>
              </a:pathLst>
            </a:custGeom>
            <a:solidFill>
              <a:srgbClr val="1891C8"/>
            </a:solidFill>
          </p:spPr>
          <p:txBody>
            <a:bodyPr/>
            <a:lstStyle/>
            <a:p>
              <a:endParaRPr lang="fr-FR" dirty="0"/>
            </a:p>
          </p:txBody>
        </p:sp>
        <p:sp>
          <p:nvSpPr>
            <p:cNvPr id="16" name="TextBox 16"/>
            <p:cNvSpPr txBox="1"/>
            <p:nvPr/>
          </p:nvSpPr>
          <p:spPr>
            <a:xfrm>
              <a:off x="63500" y="-155575"/>
              <a:ext cx="685800" cy="943311"/>
            </a:xfrm>
            <a:prstGeom prst="rect">
              <a:avLst/>
            </a:prstGeom>
          </p:spPr>
          <p:txBody>
            <a:bodyPr lIns="44470" tIns="44470" rIns="44470" bIns="44470" rtlCol="0" anchor="ctr"/>
            <a:lstStyle/>
            <a:p>
              <a:pPr algn="ctr">
                <a:lnSpc>
                  <a:spcPts val="15958"/>
                </a:lnSpc>
              </a:pPr>
              <a:r>
                <a:rPr lang="en-US" sz="11398" b="1" dirty="0">
                  <a:solidFill>
                    <a:srgbClr val="FFFFFF"/>
                  </a:solidFill>
                  <a:latin typeface="Garet Bold"/>
                  <a:ea typeface="Garet Bold"/>
                  <a:cs typeface="Garet Bold"/>
                  <a:sym typeface="Garet Bold"/>
                </a:rPr>
                <a:t>07</a:t>
              </a:r>
            </a:p>
          </p:txBody>
        </p:sp>
      </p:grpSp>
      <p:sp>
        <p:nvSpPr>
          <p:cNvPr id="17" name="TextBox 17"/>
          <p:cNvSpPr txBox="1"/>
          <p:nvPr/>
        </p:nvSpPr>
        <p:spPr>
          <a:xfrm>
            <a:off x="6896026" y="3794810"/>
            <a:ext cx="8558295" cy="2697379"/>
          </a:xfrm>
          <a:prstGeom prst="rect">
            <a:avLst/>
          </a:prstGeom>
        </p:spPr>
        <p:txBody>
          <a:bodyPr lIns="0" tIns="0" rIns="0" bIns="0" rtlCol="0" anchor="t">
            <a:spAutoFit/>
          </a:bodyPr>
          <a:lstStyle/>
          <a:p>
            <a:pPr algn="l">
              <a:lnSpc>
                <a:spcPts val="10615"/>
              </a:lnSpc>
            </a:pPr>
            <a:r>
              <a:rPr lang="en-US" sz="8920">
                <a:solidFill>
                  <a:srgbClr val="000000"/>
                </a:solidFill>
                <a:latin typeface="Neirizi"/>
                <a:ea typeface="Neirizi"/>
                <a:cs typeface="Neirizi"/>
                <a:sym typeface="Neirizi"/>
              </a:rPr>
              <a:t> Comparison  with Other   Protocols</a:t>
            </a:r>
          </a:p>
        </p:txBody>
      </p:sp>
    </p:spTree>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603181" cy="1543194"/>
            <a:chOff x="0" y="0"/>
            <a:chExt cx="4899603" cy="406438"/>
          </a:xfrm>
        </p:grpSpPr>
        <p:sp>
          <p:nvSpPr>
            <p:cNvPr id="3" name="Freeform 3"/>
            <p:cNvSpPr/>
            <p:nvPr/>
          </p:nvSpPr>
          <p:spPr>
            <a:xfrm>
              <a:off x="0" y="0"/>
              <a:ext cx="4899603" cy="406438"/>
            </a:xfrm>
            <a:custGeom>
              <a:avLst/>
              <a:gdLst/>
              <a:ahLst/>
              <a:cxnLst/>
              <a:rect l="l" t="t" r="r" b="b"/>
              <a:pathLst>
                <a:path w="4899603" h="406438">
                  <a:moveTo>
                    <a:pt x="0" y="0"/>
                  </a:moveTo>
                  <a:lnTo>
                    <a:pt x="4899603" y="0"/>
                  </a:lnTo>
                  <a:lnTo>
                    <a:pt x="4899603" y="406438"/>
                  </a:lnTo>
                  <a:lnTo>
                    <a:pt x="0" y="406438"/>
                  </a:lnTo>
                  <a:close/>
                </a:path>
              </a:pathLst>
            </a:custGeom>
            <a:solidFill>
              <a:srgbClr val="1891C8"/>
            </a:solidFill>
          </p:spPr>
          <p:txBody>
            <a:bodyPr/>
            <a:lstStyle/>
            <a:p>
              <a:endParaRPr lang="fr-FR"/>
            </a:p>
          </p:txBody>
        </p:sp>
        <p:sp>
          <p:nvSpPr>
            <p:cNvPr id="4" name="TextBox 4"/>
            <p:cNvSpPr txBox="1"/>
            <p:nvPr/>
          </p:nvSpPr>
          <p:spPr>
            <a:xfrm>
              <a:off x="0" y="-38100"/>
              <a:ext cx="4899603" cy="44453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760028" y="296934"/>
            <a:ext cx="10769833" cy="854076"/>
          </a:xfrm>
          <a:prstGeom prst="rect">
            <a:avLst/>
          </a:prstGeom>
        </p:spPr>
        <p:txBody>
          <a:bodyPr lIns="0" tIns="0" rIns="0" bIns="0" rtlCol="0" anchor="t">
            <a:spAutoFit/>
          </a:bodyPr>
          <a:lstStyle/>
          <a:p>
            <a:pPr algn="ctr">
              <a:lnSpc>
                <a:spcPts val="6999"/>
              </a:lnSpc>
            </a:pPr>
            <a:r>
              <a:rPr lang="en-US" sz="4999" b="1" spc="99">
                <a:solidFill>
                  <a:srgbClr val="FFFFFF"/>
                </a:solidFill>
                <a:latin typeface="Garet Bold"/>
                <a:ea typeface="Garet Bold"/>
                <a:cs typeface="Garet Bold"/>
                <a:sym typeface="Garet Bold"/>
              </a:rPr>
              <a:t>DSR VS AODV</a:t>
            </a:r>
          </a:p>
        </p:txBody>
      </p:sp>
      <p:sp>
        <p:nvSpPr>
          <p:cNvPr id="6" name="TextBox 6"/>
          <p:cNvSpPr txBox="1"/>
          <p:nvPr/>
        </p:nvSpPr>
        <p:spPr>
          <a:xfrm>
            <a:off x="1158061" y="2293968"/>
            <a:ext cx="16287059" cy="7218046"/>
          </a:xfrm>
          <a:prstGeom prst="rect">
            <a:avLst/>
          </a:prstGeom>
        </p:spPr>
        <p:txBody>
          <a:bodyPr lIns="0" tIns="0" rIns="0" bIns="0" rtlCol="0" anchor="t">
            <a:spAutoFit/>
          </a:bodyPr>
          <a:lstStyle/>
          <a:p>
            <a:pPr marL="755641" lvl="1" indent="-377820" algn="l">
              <a:lnSpc>
                <a:spcPts val="4899"/>
              </a:lnSpc>
              <a:buFont typeface="Arial"/>
              <a:buChar char="•"/>
            </a:pPr>
            <a:r>
              <a:rPr lang="en-US" sz="3499" b="1">
                <a:solidFill>
                  <a:srgbClr val="000000"/>
                </a:solidFill>
                <a:latin typeface="29LT Riwaya Bold"/>
                <a:ea typeface="29LT Riwaya Bold"/>
                <a:cs typeface="29LT Riwaya Bold"/>
                <a:sym typeface="29LT Riwaya Bold"/>
              </a:rPr>
              <a:t>Source Routing vs. Hop-by-Hop Routing:</a:t>
            </a:r>
          </a:p>
          <a:p>
            <a:pPr algn="l">
              <a:lnSpc>
                <a:spcPts val="4759"/>
              </a:lnSpc>
            </a:pPr>
            <a:r>
              <a:rPr lang="en-US" sz="3399">
                <a:solidFill>
                  <a:srgbClr val="000000"/>
                </a:solidFill>
                <a:latin typeface="29LT Riwaya"/>
                <a:ea typeface="29LT Riwaya"/>
                <a:cs typeface="29LT Riwaya"/>
                <a:sym typeface="29LT Riwaya"/>
              </a:rPr>
              <a:t>DSR uses source routing, where the entire route to the destination is included in the packet header, whereas AODV uses hop-by-hop routing, where intermediate nodes rely on a route table to forward packets.</a:t>
            </a:r>
          </a:p>
          <a:p>
            <a:pPr algn="l">
              <a:lnSpc>
                <a:spcPts val="4759"/>
              </a:lnSpc>
            </a:pPr>
            <a:endParaRPr lang="en-US" sz="3399">
              <a:solidFill>
                <a:srgbClr val="000000"/>
              </a:solidFill>
              <a:latin typeface="29LT Riwaya"/>
              <a:ea typeface="29LT Riwaya"/>
              <a:cs typeface="29LT Riwaya"/>
              <a:sym typeface="29LT Riwaya"/>
            </a:endParaRPr>
          </a:p>
          <a:p>
            <a:pPr algn="l">
              <a:lnSpc>
                <a:spcPts val="4759"/>
              </a:lnSpc>
            </a:pPr>
            <a:endParaRPr lang="en-US" sz="3399">
              <a:solidFill>
                <a:srgbClr val="000000"/>
              </a:solidFill>
              <a:latin typeface="29LT Riwaya"/>
              <a:ea typeface="29LT Riwaya"/>
              <a:cs typeface="29LT Riwaya"/>
              <a:sym typeface="29LT Riwaya"/>
            </a:endParaRPr>
          </a:p>
          <a:p>
            <a:pPr marL="755641" lvl="1" indent="-377820" algn="l">
              <a:lnSpc>
                <a:spcPts val="4899"/>
              </a:lnSpc>
              <a:buFont typeface="Arial"/>
              <a:buChar char="•"/>
            </a:pPr>
            <a:r>
              <a:rPr lang="en-US" sz="3499" b="1">
                <a:solidFill>
                  <a:srgbClr val="000000"/>
                </a:solidFill>
                <a:latin typeface="29LT Riwaya Bold"/>
                <a:ea typeface="29LT Riwaya Bold"/>
                <a:cs typeface="29LT Riwaya Bold"/>
                <a:sym typeface="29LT Riwaya Bold"/>
              </a:rPr>
              <a:t>Differences in Routing Table Maintenance:</a:t>
            </a:r>
          </a:p>
          <a:p>
            <a:pPr algn="l">
              <a:lnSpc>
                <a:spcPts val="4759"/>
              </a:lnSpc>
            </a:pPr>
            <a:r>
              <a:rPr lang="en-US" sz="3399">
                <a:solidFill>
                  <a:srgbClr val="000000"/>
                </a:solidFill>
                <a:latin typeface="29LT Riwaya"/>
                <a:ea typeface="29LT Riwaya"/>
                <a:cs typeface="29LT Riwaya"/>
                <a:sym typeface="29LT Riwaya"/>
              </a:rPr>
              <a:t>DSR caches routes at intermediate nodes and the source, while AODV</a:t>
            </a:r>
          </a:p>
          <a:p>
            <a:pPr algn="l">
              <a:lnSpc>
                <a:spcPts val="4759"/>
              </a:lnSpc>
            </a:pPr>
            <a:r>
              <a:rPr lang="en-US" sz="3399">
                <a:solidFill>
                  <a:srgbClr val="000000"/>
                </a:solidFill>
                <a:latin typeface="29LT Riwaya"/>
                <a:ea typeface="29LT Riwaya"/>
                <a:cs typeface="29LT Riwaya"/>
                <a:sym typeface="29LT Riwaya"/>
              </a:rPr>
              <a:t> maintains routing tables by sending periodic control messages. AODV</a:t>
            </a:r>
          </a:p>
          <a:p>
            <a:pPr algn="l">
              <a:lnSpc>
                <a:spcPts val="4759"/>
              </a:lnSpc>
            </a:pPr>
            <a:r>
              <a:rPr lang="en-US" sz="3399">
                <a:solidFill>
                  <a:srgbClr val="000000"/>
                </a:solidFill>
                <a:latin typeface="29LT Riwaya"/>
                <a:ea typeface="29LT Riwaya"/>
                <a:cs typeface="29LT Riwaya"/>
                <a:sym typeface="29LT Riwaya"/>
              </a:rPr>
              <a:t> dynamically updates these tables using route request and reply </a:t>
            </a:r>
          </a:p>
          <a:p>
            <a:pPr algn="l">
              <a:lnSpc>
                <a:spcPts val="4759"/>
              </a:lnSpc>
            </a:pPr>
            <a:r>
              <a:rPr lang="en-US" sz="3399">
                <a:solidFill>
                  <a:srgbClr val="000000"/>
                </a:solidFill>
                <a:latin typeface="29LT Riwaya"/>
                <a:ea typeface="29LT Riwaya"/>
                <a:cs typeface="29LT Riwaya"/>
                <a:sym typeface="29LT Riwaya"/>
              </a:rPr>
              <a:t>mechanisms.</a:t>
            </a:r>
          </a:p>
          <a:p>
            <a:pPr algn="l">
              <a:lnSpc>
                <a:spcPts val="4759"/>
              </a:lnSpc>
            </a:pPr>
            <a:endParaRPr lang="en-US" sz="3399">
              <a:solidFill>
                <a:srgbClr val="000000"/>
              </a:solidFill>
              <a:latin typeface="29LT Riwaya"/>
              <a:ea typeface="29LT Riwaya"/>
              <a:cs typeface="29LT Riwaya"/>
              <a:sym typeface="29LT Riwaya"/>
            </a:endParaRPr>
          </a:p>
        </p:txBody>
      </p:sp>
      <p:sp>
        <p:nvSpPr>
          <p:cNvPr id="7" name="Freeform 7"/>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7259300" cy="1028700"/>
            <a:chOff x="0" y="0"/>
            <a:chExt cx="13636978" cy="812800"/>
          </a:xfrm>
        </p:grpSpPr>
        <p:sp>
          <p:nvSpPr>
            <p:cNvPr id="3" name="Freeform 3"/>
            <p:cNvSpPr/>
            <p:nvPr/>
          </p:nvSpPr>
          <p:spPr>
            <a:xfrm>
              <a:off x="0" y="0"/>
              <a:ext cx="13636978" cy="812800"/>
            </a:xfrm>
            <a:custGeom>
              <a:avLst/>
              <a:gdLst/>
              <a:ahLst/>
              <a:cxnLst/>
              <a:rect l="l" t="t" r="r" b="b"/>
              <a:pathLst>
                <a:path w="13636978" h="812800">
                  <a:moveTo>
                    <a:pt x="0" y="0"/>
                  </a:moveTo>
                  <a:lnTo>
                    <a:pt x="13636978" y="0"/>
                  </a:lnTo>
                  <a:lnTo>
                    <a:pt x="13636978" y="812800"/>
                  </a:lnTo>
                  <a:lnTo>
                    <a:pt x="0" y="812800"/>
                  </a:lnTo>
                  <a:close/>
                </a:path>
              </a:pathLst>
            </a:custGeom>
            <a:solidFill>
              <a:srgbClr val="E8ECEC"/>
            </a:solidFill>
          </p:spPr>
          <p:txBody>
            <a:bodyPr/>
            <a:lstStyle/>
            <a:p>
              <a:endParaRPr lang="fr-FR"/>
            </a:p>
          </p:txBody>
        </p:sp>
        <p:sp>
          <p:nvSpPr>
            <p:cNvPr id="4" name="TextBox 4"/>
            <p:cNvSpPr txBox="1"/>
            <p:nvPr/>
          </p:nvSpPr>
          <p:spPr>
            <a:xfrm>
              <a:off x="0" y="-38100"/>
              <a:ext cx="13636978"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694792" cy="10287000"/>
            <a:chOff x="0" y="0"/>
            <a:chExt cx="446365" cy="2709333"/>
          </a:xfrm>
        </p:grpSpPr>
        <p:sp>
          <p:nvSpPr>
            <p:cNvPr id="6" name="Freeform 6"/>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7" name="TextBox 7"/>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1028700" cy="3177813"/>
            <a:chOff x="0" y="0"/>
            <a:chExt cx="812800" cy="2510865"/>
          </a:xfrm>
        </p:grpSpPr>
        <p:sp>
          <p:nvSpPr>
            <p:cNvPr id="9" name="Freeform 9"/>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0" name="TextBox 10"/>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028700" cy="2650849"/>
            <a:chOff x="0" y="0"/>
            <a:chExt cx="812800" cy="2094498"/>
          </a:xfrm>
        </p:grpSpPr>
        <p:sp>
          <p:nvSpPr>
            <p:cNvPr id="12" name="Freeform 12"/>
            <p:cNvSpPr/>
            <p:nvPr/>
          </p:nvSpPr>
          <p:spPr>
            <a:xfrm>
              <a:off x="0" y="0"/>
              <a:ext cx="812800" cy="2094498"/>
            </a:xfrm>
            <a:custGeom>
              <a:avLst/>
              <a:gdLst/>
              <a:ahLst/>
              <a:cxnLst/>
              <a:rect l="l" t="t" r="r" b="b"/>
              <a:pathLst>
                <a:path w="812800" h="2094498">
                  <a:moveTo>
                    <a:pt x="0" y="0"/>
                  </a:moveTo>
                  <a:lnTo>
                    <a:pt x="812800" y="0"/>
                  </a:lnTo>
                  <a:lnTo>
                    <a:pt x="812800" y="2094498"/>
                  </a:lnTo>
                  <a:lnTo>
                    <a:pt x="0" y="2094498"/>
                  </a:lnTo>
                  <a:close/>
                </a:path>
              </a:pathLst>
            </a:custGeom>
            <a:solidFill>
              <a:srgbClr val="1891C8"/>
            </a:solidFill>
          </p:spPr>
          <p:txBody>
            <a:bodyPr/>
            <a:lstStyle/>
            <a:p>
              <a:endParaRPr lang="fr-FR"/>
            </a:p>
          </p:txBody>
        </p:sp>
        <p:sp>
          <p:nvSpPr>
            <p:cNvPr id="13" name="TextBox 13"/>
            <p:cNvSpPr txBox="1"/>
            <p:nvPr/>
          </p:nvSpPr>
          <p:spPr>
            <a:xfrm>
              <a:off x="0" y="-38100"/>
              <a:ext cx="812800" cy="21325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858530" y="2829668"/>
            <a:ext cx="2747266" cy="3188394"/>
            <a:chOff x="0" y="-155575"/>
            <a:chExt cx="812800" cy="943311"/>
          </a:xfrm>
        </p:grpSpPr>
        <p:sp>
          <p:nvSpPr>
            <p:cNvPr id="15" name="Freeform 15"/>
            <p:cNvSpPr/>
            <p:nvPr/>
          </p:nvSpPr>
          <p:spPr>
            <a:xfrm>
              <a:off x="0" y="-89416"/>
              <a:ext cx="812800" cy="851236"/>
            </a:xfrm>
            <a:custGeom>
              <a:avLst/>
              <a:gdLst/>
              <a:ahLst/>
              <a:cxnLst/>
              <a:rect l="l" t="t" r="r" b="b"/>
              <a:pathLst>
                <a:path w="812800" h="851236">
                  <a:moveTo>
                    <a:pt x="652780" y="0"/>
                  </a:moveTo>
                  <a:lnTo>
                    <a:pt x="160020" y="0"/>
                  </a:lnTo>
                  <a:lnTo>
                    <a:pt x="0" y="160020"/>
                  </a:lnTo>
                  <a:lnTo>
                    <a:pt x="0" y="691216"/>
                  </a:lnTo>
                  <a:lnTo>
                    <a:pt x="160020" y="851236"/>
                  </a:lnTo>
                  <a:lnTo>
                    <a:pt x="652780" y="851236"/>
                  </a:lnTo>
                  <a:lnTo>
                    <a:pt x="812800" y="691216"/>
                  </a:lnTo>
                  <a:lnTo>
                    <a:pt x="812800" y="160020"/>
                  </a:lnTo>
                  <a:lnTo>
                    <a:pt x="652780" y="0"/>
                  </a:lnTo>
                  <a:close/>
                </a:path>
              </a:pathLst>
            </a:custGeom>
            <a:solidFill>
              <a:srgbClr val="1891C8"/>
            </a:solidFill>
          </p:spPr>
          <p:txBody>
            <a:bodyPr/>
            <a:lstStyle/>
            <a:p>
              <a:endParaRPr lang="fr-FR"/>
            </a:p>
          </p:txBody>
        </p:sp>
        <p:sp>
          <p:nvSpPr>
            <p:cNvPr id="16" name="TextBox 16"/>
            <p:cNvSpPr txBox="1"/>
            <p:nvPr/>
          </p:nvSpPr>
          <p:spPr>
            <a:xfrm>
              <a:off x="63500" y="-155575"/>
              <a:ext cx="685800" cy="943311"/>
            </a:xfrm>
            <a:prstGeom prst="rect">
              <a:avLst/>
            </a:prstGeom>
          </p:spPr>
          <p:txBody>
            <a:bodyPr lIns="44470" tIns="44470" rIns="44470" bIns="44470" rtlCol="0" anchor="ctr"/>
            <a:lstStyle/>
            <a:p>
              <a:pPr algn="ctr">
                <a:lnSpc>
                  <a:spcPts val="15958"/>
                </a:lnSpc>
              </a:pPr>
              <a:r>
                <a:rPr lang="en-US" sz="11398" b="1" dirty="0">
                  <a:solidFill>
                    <a:srgbClr val="FFFFFF"/>
                  </a:solidFill>
                  <a:latin typeface="Garet Bold"/>
                  <a:ea typeface="Garet Bold"/>
                  <a:cs typeface="Garet Bold"/>
                  <a:sym typeface="Garet Bold"/>
                </a:rPr>
                <a:t>08</a:t>
              </a:r>
            </a:p>
          </p:txBody>
        </p:sp>
      </p:grpSp>
      <p:sp>
        <p:nvSpPr>
          <p:cNvPr id="17" name="TextBox 17"/>
          <p:cNvSpPr txBox="1"/>
          <p:nvPr/>
        </p:nvSpPr>
        <p:spPr>
          <a:xfrm>
            <a:off x="6361828" y="3971083"/>
            <a:ext cx="9067642" cy="1959381"/>
          </a:xfrm>
          <a:prstGeom prst="rect">
            <a:avLst/>
          </a:prstGeom>
        </p:spPr>
        <p:txBody>
          <a:bodyPr lIns="0" tIns="0" rIns="0" bIns="0" rtlCol="0" anchor="t">
            <a:spAutoFit/>
          </a:bodyPr>
          <a:lstStyle/>
          <a:p>
            <a:pPr algn="l">
              <a:lnSpc>
                <a:spcPts val="15255"/>
              </a:lnSpc>
            </a:pPr>
            <a:r>
              <a:rPr lang="en-US" sz="12819" dirty="0">
                <a:solidFill>
                  <a:srgbClr val="000000"/>
                </a:solidFill>
                <a:latin typeface="Neirizi"/>
                <a:ea typeface="Neirizi"/>
                <a:cs typeface="Neirizi"/>
                <a:sym typeface="Neirizi"/>
              </a:rPr>
              <a:t>Summing Up</a:t>
            </a:r>
          </a:p>
        </p:txBody>
      </p:sp>
    </p:spTree>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81416"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2464559"/>
            <a:ext cx="16287059" cy="4930776"/>
          </a:xfrm>
          <a:prstGeom prst="rect">
            <a:avLst/>
          </a:prstGeom>
        </p:spPr>
        <p:txBody>
          <a:bodyPr lIns="0" tIns="0" rIns="0" bIns="0" rtlCol="0" anchor="t">
            <a:spAutoFit/>
          </a:bodyPr>
          <a:lstStyle/>
          <a:p>
            <a:pPr algn="l">
              <a:lnSpc>
                <a:spcPts val="4899"/>
              </a:lnSpc>
            </a:pPr>
            <a:r>
              <a:rPr lang="en-US" sz="3499">
                <a:solidFill>
                  <a:srgbClr val="000000"/>
                </a:solidFill>
                <a:latin typeface="29LT Riwaya"/>
                <a:ea typeface="29LT Riwaya"/>
                <a:cs typeface="29LT Riwaya"/>
                <a:sym typeface="29LT Riwaya"/>
              </a:rPr>
              <a:t>To sum up , the </a:t>
            </a:r>
            <a:r>
              <a:rPr lang="en-US" sz="3499" b="1">
                <a:solidFill>
                  <a:srgbClr val="000000"/>
                </a:solidFill>
                <a:latin typeface="29LT Riwaya Bold"/>
                <a:ea typeface="29LT Riwaya Bold"/>
                <a:cs typeface="29LT Riwaya Bold"/>
                <a:sym typeface="29LT Riwaya Bold"/>
              </a:rPr>
              <a:t>Dynamic Source Routing (DSR) </a:t>
            </a:r>
            <a:r>
              <a:rPr lang="en-US" sz="3499">
                <a:solidFill>
                  <a:srgbClr val="000000"/>
                </a:solidFill>
                <a:latin typeface="29LT Riwaya"/>
                <a:ea typeface="29LT Riwaya"/>
                <a:cs typeface="29LT Riwaya"/>
                <a:sym typeface="29LT Riwaya"/>
              </a:rPr>
              <a:t>protocol, a key solution for efficient and reliable routing in ad hoc networks. We discussed how DSR operates through two main processes: Route Discovery and Route Maintenance, enabling devices to communicate dynamically without relying on fixed infrastructure.</a:t>
            </a:r>
          </a:p>
          <a:p>
            <a:pPr algn="l">
              <a:lnSpc>
                <a:spcPts val="4899"/>
              </a:lnSpc>
            </a:pPr>
            <a:endParaRPr lang="en-US" sz="3499">
              <a:solidFill>
                <a:srgbClr val="000000"/>
              </a:solidFill>
              <a:latin typeface="29LT Riwaya"/>
              <a:ea typeface="29LT Riwaya"/>
              <a:cs typeface="29LT Riwaya"/>
              <a:sym typeface="29LT Riwaya"/>
            </a:endParaRPr>
          </a:p>
          <a:p>
            <a:pPr algn="l">
              <a:lnSpc>
                <a:spcPts val="4899"/>
              </a:lnSpc>
            </a:pPr>
            <a:r>
              <a:rPr lang="en-US" sz="3499">
                <a:solidFill>
                  <a:srgbClr val="000000"/>
                </a:solidFill>
                <a:latin typeface="29LT Riwaya"/>
                <a:ea typeface="29LT Riwaya"/>
                <a:cs typeface="29LT Riwaya"/>
                <a:sym typeface="29LT Riwaya"/>
              </a:rPr>
              <a:t>We highlighted its strengths, including adaptability to changing network topologies and reduced overhead, as well as its challenges, such as handling high mobility scenarios and scalability issues.</a:t>
            </a:r>
          </a:p>
        </p:txBody>
      </p:sp>
      <p:sp>
        <p:nvSpPr>
          <p:cNvPr id="6" name="AutoShape 6"/>
          <p:cNvSpPr/>
          <p:nvPr/>
        </p:nvSpPr>
        <p:spPr>
          <a:xfrm>
            <a:off x="1028700"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7" name="TextBox 7"/>
          <p:cNvSpPr txBox="1"/>
          <p:nvPr/>
        </p:nvSpPr>
        <p:spPr>
          <a:xfrm>
            <a:off x="1028700"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SUMMING UP</a:t>
            </a:r>
          </a:p>
        </p:txBody>
      </p:sp>
      <p:sp>
        <p:nvSpPr>
          <p:cNvPr id="8" name="Freeform 8"/>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2"/>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51064"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3" name="TextBox 3"/>
          <p:cNvSpPr txBox="1"/>
          <p:nvPr/>
        </p:nvSpPr>
        <p:spPr>
          <a:xfrm>
            <a:off x="551064"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WHAT ARE MOBILE AD HOC NETWORKS (MANETS)?</a:t>
            </a:r>
          </a:p>
        </p:txBody>
      </p:sp>
      <p:grpSp>
        <p:nvGrpSpPr>
          <p:cNvPr id="4" name="Group 4"/>
          <p:cNvGrpSpPr/>
          <p:nvPr/>
        </p:nvGrpSpPr>
        <p:grpSpPr>
          <a:xfrm>
            <a:off x="8181416" y="-2222130"/>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789882" y="2190147"/>
            <a:ext cx="16708236" cy="7141813"/>
          </a:xfrm>
          <a:prstGeom prst="rect">
            <a:avLst/>
          </a:prstGeom>
        </p:spPr>
        <p:txBody>
          <a:bodyPr lIns="0" tIns="0" rIns="0" bIns="0" rtlCol="0" anchor="t">
            <a:spAutoFit/>
          </a:bodyPr>
          <a:lstStyle/>
          <a:p>
            <a:pPr algn="l">
              <a:lnSpc>
                <a:spcPts val="4971"/>
              </a:lnSpc>
            </a:pPr>
            <a:r>
              <a:rPr lang="en-US" sz="3551" b="1" u="sng">
                <a:solidFill>
                  <a:srgbClr val="000000"/>
                </a:solidFill>
                <a:latin typeface="29LT Riwaya Bold"/>
                <a:ea typeface="29LT Riwaya Bold"/>
                <a:cs typeface="29LT Riwaya Bold"/>
                <a:sym typeface="29LT Riwaya Bold"/>
              </a:rPr>
              <a:t>Definition :</a:t>
            </a:r>
          </a:p>
          <a:p>
            <a:pPr marL="723534" lvl="1" indent="-361767" algn="l">
              <a:lnSpc>
                <a:spcPts val="4691"/>
              </a:lnSpc>
              <a:buFont typeface="Arial"/>
              <a:buChar char="•"/>
            </a:pPr>
            <a:r>
              <a:rPr lang="en-US" sz="3351">
                <a:solidFill>
                  <a:srgbClr val="000000"/>
                </a:solidFill>
                <a:latin typeface="29LT Riwaya"/>
                <a:ea typeface="29LT Riwaya"/>
                <a:cs typeface="29LT Riwaya"/>
                <a:sym typeface="29LT Riwaya"/>
              </a:rPr>
              <a:t>Mobile Ad Hoc Networks (MANETs) are decentralized </a:t>
            </a:r>
            <a:r>
              <a:rPr lang="en-US" sz="3351" b="1">
                <a:solidFill>
                  <a:srgbClr val="000000"/>
                </a:solidFill>
                <a:latin typeface="29LT Riwaya Bold"/>
                <a:ea typeface="29LT Riwaya Bold"/>
                <a:cs typeface="29LT Riwaya Bold"/>
                <a:sym typeface="29LT Riwaya Bold"/>
              </a:rPr>
              <a:t>wireless </a:t>
            </a:r>
            <a:r>
              <a:rPr lang="en-US" sz="3351">
                <a:solidFill>
                  <a:srgbClr val="000000"/>
                </a:solidFill>
                <a:latin typeface="29LT Riwaya"/>
                <a:ea typeface="29LT Riwaya"/>
                <a:cs typeface="29LT Riwaya"/>
                <a:sym typeface="29LT Riwaya"/>
              </a:rPr>
              <a:t>networks formed </a:t>
            </a:r>
            <a:r>
              <a:rPr lang="en-US" sz="3351" b="1">
                <a:solidFill>
                  <a:srgbClr val="000000"/>
                </a:solidFill>
                <a:latin typeface="29LT Riwaya Bold"/>
                <a:ea typeface="29LT Riwaya Bold"/>
                <a:cs typeface="29LT Riwaya Bold"/>
                <a:sym typeface="29LT Riwaya Bold"/>
              </a:rPr>
              <a:t>dynamically</a:t>
            </a:r>
            <a:r>
              <a:rPr lang="en-US" sz="3351">
                <a:solidFill>
                  <a:srgbClr val="000000"/>
                </a:solidFill>
                <a:latin typeface="29LT Riwaya"/>
                <a:ea typeface="29LT Riwaya"/>
                <a:cs typeface="29LT Riwaya"/>
                <a:sym typeface="29LT Riwaya"/>
              </a:rPr>
              <a:t> without the need for any fixed infrastructure or centralized administration.</a:t>
            </a:r>
          </a:p>
          <a:p>
            <a:pPr marL="723534" lvl="1" indent="-361767" algn="l">
              <a:lnSpc>
                <a:spcPts val="4691"/>
              </a:lnSpc>
              <a:buFont typeface="Arial"/>
              <a:buChar char="•"/>
            </a:pPr>
            <a:r>
              <a:rPr lang="en-US" sz="3351">
                <a:solidFill>
                  <a:srgbClr val="000000"/>
                </a:solidFill>
                <a:latin typeface="29LT Riwaya"/>
                <a:ea typeface="29LT Riwaya"/>
                <a:cs typeface="29LT Riwaya"/>
                <a:sym typeface="29LT Riwaya"/>
              </a:rPr>
              <a:t>Devices, or nodes, in a MANET </a:t>
            </a:r>
            <a:r>
              <a:rPr lang="en-US" sz="3351" b="1">
                <a:solidFill>
                  <a:srgbClr val="000000"/>
                </a:solidFill>
                <a:latin typeface="29LT Riwaya Bold"/>
                <a:ea typeface="29LT Riwaya Bold"/>
                <a:cs typeface="29LT Riwaya Bold"/>
                <a:sym typeface="29LT Riwaya Bold"/>
              </a:rPr>
              <a:t>can move freely</a:t>
            </a:r>
            <a:r>
              <a:rPr lang="en-US" sz="3351">
                <a:solidFill>
                  <a:srgbClr val="000000"/>
                </a:solidFill>
                <a:latin typeface="29LT Riwaya"/>
                <a:ea typeface="29LT Riwaya"/>
                <a:cs typeface="29LT Riwaya"/>
                <a:sym typeface="29LT Riwaya"/>
              </a:rPr>
              <a:t> and organize themselves into the network.</a:t>
            </a:r>
          </a:p>
          <a:p>
            <a:pPr algn="l">
              <a:lnSpc>
                <a:spcPts val="4971"/>
              </a:lnSpc>
            </a:pPr>
            <a:r>
              <a:rPr lang="en-US" sz="3551" b="1" u="sng">
                <a:solidFill>
                  <a:srgbClr val="000000"/>
                </a:solidFill>
                <a:latin typeface="29LT Riwaya Bold"/>
                <a:ea typeface="29LT Riwaya Bold"/>
                <a:cs typeface="29LT Riwaya Bold"/>
                <a:sym typeface="29LT Riwaya Bold"/>
              </a:rPr>
              <a:t>Examples :</a:t>
            </a:r>
          </a:p>
          <a:p>
            <a:pPr marL="723534" lvl="1" indent="-361767" algn="l">
              <a:lnSpc>
                <a:spcPts val="4691"/>
              </a:lnSpc>
              <a:buFont typeface="Arial"/>
              <a:buChar char="•"/>
            </a:pPr>
            <a:r>
              <a:rPr lang="en-US" sz="3351" b="1">
                <a:solidFill>
                  <a:srgbClr val="000000"/>
                </a:solidFill>
                <a:latin typeface="29LT Riwaya Bold"/>
                <a:ea typeface="29LT Riwaya Bold"/>
                <a:cs typeface="29LT Riwaya Bold"/>
                <a:sym typeface="29LT Riwaya Bold"/>
              </a:rPr>
              <a:t>Disaster Recovery</a:t>
            </a:r>
            <a:r>
              <a:rPr lang="en-US" sz="3351">
                <a:solidFill>
                  <a:srgbClr val="000000"/>
                </a:solidFill>
                <a:latin typeface="29LT Riwaya"/>
                <a:ea typeface="29LT Riwaya"/>
                <a:cs typeface="29LT Riwaya"/>
                <a:sym typeface="29LT Riwaya"/>
              </a:rPr>
              <a:t>: In natural disasters like earthquakes or floods, MANETs enable communication among rescue teams where traditional infrastructure is unavailable.</a:t>
            </a:r>
          </a:p>
          <a:p>
            <a:pPr marL="723534" lvl="1" indent="-361767" algn="l">
              <a:lnSpc>
                <a:spcPts val="4691"/>
              </a:lnSpc>
              <a:buFont typeface="Arial"/>
              <a:buChar char="•"/>
            </a:pPr>
            <a:r>
              <a:rPr lang="en-US" sz="3351" b="1">
                <a:solidFill>
                  <a:srgbClr val="000000"/>
                </a:solidFill>
                <a:latin typeface="29LT Riwaya Bold"/>
                <a:ea typeface="29LT Riwaya Bold"/>
                <a:cs typeface="29LT Riwaya Bold"/>
                <a:sym typeface="29LT Riwaya Bold"/>
              </a:rPr>
              <a:t>Military Operations</a:t>
            </a:r>
            <a:r>
              <a:rPr lang="en-US" sz="3351">
                <a:solidFill>
                  <a:srgbClr val="000000"/>
                </a:solidFill>
                <a:latin typeface="29LT Riwaya"/>
                <a:ea typeface="29LT Riwaya"/>
                <a:cs typeface="29LT Riwaya"/>
                <a:sym typeface="29LT Riwaya"/>
              </a:rPr>
              <a:t>: Soldiers and vehicles form tactical </a:t>
            </a:r>
          </a:p>
          <a:p>
            <a:pPr algn="l">
              <a:lnSpc>
                <a:spcPts val="4691"/>
              </a:lnSpc>
            </a:pPr>
            <a:r>
              <a:rPr lang="en-US" sz="3351">
                <a:solidFill>
                  <a:srgbClr val="000000"/>
                </a:solidFill>
                <a:latin typeface="29LT Riwaya"/>
                <a:ea typeface="29LT Riwaya"/>
                <a:cs typeface="29LT Riwaya"/>
                <a:sym typeface="29LT Riwaya"/>
              </a:rPr>
              <a:t>           networks in remote areas for secure communication.</a:t>
            </a:r>
          </a:p>
          <a:p>
            <a:pPr marL="723534" lvl="1" indent="-361767" algn="l">
              <a:lnSpc>
                <a:spcPts val="4691"/>
              </a:lnSpc>
              <a:buFont typeface="Arial"/>
              <a:buChar char="•"/>
            </a:pPr>
            <a:r>
              <a:rPr lang="en-US" sz="3351" b="1">
                <a:solidFill>
                  <a:srgbClr val="000000"/>
                </a:solidFill>
                <a:latin typeface="29LT Riwaya Bold"/>
                <a:ea typeface="29LT Riwaya Bold"/>
                <a:cs typeface="29LT Riwaya Bold"/>
                <a:sym typeface="29LT Riwaya Bold"/>
              </a:rPr>
              <a:t>IoT Communication:</a:t>
            </a:r>
            <a:r>
              <a:rPr lang="en-US" sz="3351">
                <a:solidFill>
                  <a:srgbClr val="000000"/>
                </a:solidFill>
                <a:latin typeface="29LT Riwaya"/>
                <a:ea typeface="29LT Riwaya"/>
                <a:cs typeface="29LT Riwaya"/>
                <a:sym typeface="29LT Riwaya"/>
              </a:rPr>
              <a:t> Smart devices communicate directly</a:t>
            </a:r>
          </a:p>
          <a:p>
            <a:pPr algn="l">
              <a:lnSpc>
                <a:spcPts val="4691"/>
              </a:lnSpc>
            </a:pPr>
            <a:r>
              <a:rPr lang="en-US" sz="3351">
                <a:solidFill>
                  <a:srgbClr val="000000"/>
                </a:solidFill>
                <a:latin typeface="29LT Riwaya"/>
                <a:ea typeface="29LT Riwaya"/>
                <a:cs typeface="29LT Riwaya"/>
                <a:sym typeface="29LT Riwaya"/>
              </a:rPr>
              <a:t>           in applications such as smart homes or industrial automation.</a:t>
            </a:r>
          </a:p>
        </p:txBody>
      </p:sp>
      <p:sp>
        <p:nvSpPr>
          <p:cNvPr id="8" name="Freeform 8"/>
          <p:cNvSpPr/>
          <p:nvPr/>
        </p:nvSpPr>
        <p:spPr>
          <a:xfrm>
            <a:off x="13098296" y="7261016"/>
            <a:ext cx="3439508" cy="2373261"/>
          </a:xfrm>
          <a:custGeom>
            <a:avLst/>
            <a:gdLst/>
            <a:ahLst/>
            <a:cxnLst/>
            <a:rect l="l" t="t" r="r" b="b"/>
            <a:pathLst>
              <a:path w="3439508" h="2373261">
                <a:moveTo>
                  <a:pt x="0" y="0"/>
                </a:moveTo>
                <a:lnTo>
                  <a:pt x="3439508" y="0"/>
                </a:lnTo>
                <a:lnTo>
                  <a:pt x="3439508" y="2373261"/>
                </a:lnTo>
                <a:lnTo>
                  <a:pt x="0" y="2373261"/>
                </a:lnTo>
                <a:lnTo>
                  <a:pt x="0" y="0"/>
                </a:lnTo>
                <a:close/>
              </a:path>
            </a:pathLst>
          </a:custGeom>
          <a:blipFill>
            <a:blip r:embed="rId2"/>
            <a:stretch>
              <a:fillRect/>
            </a:stretch>
          </a:blipFill>
        </p:spPr>
        <p:txBody>
          <a:bodyPr/>
          <a:lstStyle/>
          <a:p>
            <a:endParaRPr lang="fr-FR"/>
          </a:p>
        </p:txBody>
      </p:sp>
      <p:sp>
        <p:nvSpPr>
          <p:cNvPr id="9" name="Freeform 9"/>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3"/>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81416"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028700" y="1887524"/>
            <a:ext cx="1082571" cy="0"/>
          </a:xfrm>
          <a:prstGeom prst="line">
            <a:avLst/>
          </a:prstGeom>
          <a:ln w="76200" cap="flat">
            <a:solidFill>
              <a:srgbClr val="218FBA"/>
            </a:solidFill>
            <a:prstDash val="solid"/>
            <a:headEnd type="none" w="sm" len="sm"/>
            <a:tailEnd type="none" w="sm" len="sm"/>
          </a:ln>
        </p:spPr>
        <p:txBody>
          <a:bodyPr/>
          <a:lstStyle/>
          <a:p>
            <a:endParaRPr lang="fr-FR"/>
          </a:p>
        </p:txBody>
      </p:sp>
      <p:sp>
        <p:nvSpPr>
          <p:cNvPr id="6" name="Freeform 6"/>
          <p:cNvSpPr/>
          <p:nvPr/>
        </p:nvSpPr>
        <p:spPr>
          <a:xfrm>
            <a:off x="4771008" y="5137910"/>
            <a:ext cx="8745984" cy="4591641"/>
          </a:xfrm>
          <a:custGeom>
            <a:avLst/>
            <a:gdLst/>
            <a:ahLst/>
            <a:cxnLst/>
            <a:rect l="l" t="t" r="r" b="b"/>
            <a:pathLst>
              <a:path w="8745984" h="4591641">
                <a:moveTo>
                  <a:pt x="0" y="0"/>
                </a:moveTo>
                <a:lnTo>
                  <a:pt x="8745984" y="0"/>
                </a:lnTo>
                <a:lnTo>
                  <a:pt x="8745984" y="4591642"/>
                </a:lnTo>
                <a:lnTo>
                  <a:pt x="0" y="4591642"/>
                </a:lnTo>
                <a:lnTo>
                  <a:pt x="0" y="0"/>
                </a:lnTo>
                <a:close/>
              </a:path>
            </a:pathLst>
          </a:custGeom>
          <a:blipFill>
            <a:blip r:embed="rId2"/>
            <a:stretch>
              <a:fillRect/>
            </a:stretch>
          </a:blipFill>
        </p:spPr>
        <p:txBody>
          <a:bodyPr/>
          <a:lstStyle/>
          <a:p>
            <a:endParaRPr lang="fr-FR"/>
          </a:p>
        </p:txBody>
      </p:sp>
      <p:sp>
        <p:nvSpPr>
          <p:cNvPr id="7" name="TextBox 7"/>
          <p:cNvSpPr txBox="1"/>
          <p:nvPr/>
        </p:nvSpPr>
        <p:spPr>
          <a:xfrm>
            <a:off x="1028700" y="2464559"/>
            <a:ext cx="16287059" cy="1835151"/>
          </a:xfrm>
          <a:prstGeom prst="rect">
            <a:avLst/>
          </a:prstGeom>
        </p:spPr>
        <p:txBody>
          <a:bodyPr lIns="0" tIns="0" rIns="0" bIns="0" rtlCol="0" anchor="t">
            <a:spAutoFit/>
          </a:bodyPr>
          <a:lstStyle/>
          <a:p>
            <a:pPr algn="l">
              <a:lnSpc>
                <a:spcPts val="4899"/>
              </a:lnSpc>
            </a:pPr>
            <a:r>
              <a:rPr lang="en-US" sz="3499">
                <a:solidFill>
                  <a:srgbClr val="000000"/>
                </a:solidFill>
                <a:latin typeface="29LT Riwaya"/>
                <a:ea typeface="29LT Riwaya"/>
                <a:cs typeface="29LT Riwaya"/>
                <a:sym typeface="29LT Riwaya"/>
              </a:rPr>
              <a:t>However, everything we've seen so far has been theoretical. </a:t>
            </a:r>
          </a:p>
          <a:p>
            <a:pPr algn="ctr">
              <a:lnSpc>
                <a:spcPts val="4899"/>
              </a:lnSpc>
            </a:pPr>
            <a:r>
              <a:rPr lang="en-US" sz="3499" b="1">
                <a:solidFill>
                  <a:srgbClr val="000000"/>
                </a:solidFill>
                <a:latin typeface="29LT Riwaya Bold"/>
                <a:ea typeface="29LT Riwaya Bold"/>
                <a:cs typeface="29LT Riwaya Bold"/>
                <a:sym typeface="29LT Riwaya Bold"/>
              </a:rPr>
              <a:t>Now, it's time to bring it to life through a simulation</a:t>
            </a:r>
          </a:p>
          <a:p>
            <a:pPr algn="l">
              <a:lnSpc>
                <a:spcPts val="4899"/>
              </a:lnSpc>
            </a:pPr>
            <a:r>
              <a:rPr lang="en-US" sz="3499">
                <a:solidFill>
                  <a:srgbClr val="000000"/>
                </a:solidFill>
                <a:latin typeface="29LT Riwaya"/>
                <a:ea typeface="29LT Riwaya"/>
                <a:cs typeface="29LT Riwaya"/>
                <a:sym typeface="29LT Riwaya"/>
              </a:rPr>
              <a:t>allowing us to observe how DSR performs in real-world scenarios.</a:t>
            </a:r>
          </a:p>
        </p:txBody>
      </p:sp>
      <p:sp>
        <p:nvSpPr>
          <p:cNvPr id="8" name="TextBox 8"/>
          <p:cNvSpPr txBox="1"/>
          <p:nvPr/>
        </p:nvSpPr>
        <p:spPr>
          <a:xfrm>
            <a:off x="1028700" y="933450"/>
            <a:ext cx="16418693" cy="763617"/>
          </a:xfrm>
          <a:prstGeom prst="rect">
            <a:avLst/>
          </a:prstGeom>
        </p:spPr>
        <p:txBody>
          <a:bodyPr lIns="0" tIns="0" rIns="0" bIns="0" rtlCol="0" anchor="t">
            <a:spAutoFit/>
          </a:bodyPr>
          <a:lstStyle/>
          <a:p>
            <a:pPr algn="l">
              <a:lnSpc>
                <a:spcPts val="6210"/>
              </a:lnSpc>
            </a:pPr>
            <a:r>
              <a:rPr lang="en-US" sz="4436" b="1" spc="88">
                <a:solidFill>
                  <a:srgbClr val="000000"/>
                </a:solidFill>
                <a:latin typeface="Garet Bold"/>
                <a:ea typeface="Garet Bold"/>
                <a:cs typeface="Garet Bold"/>
                <a:sym typeface="Garet Bold"/>
              </a:rPr>
              <a:t>SUM UP</a:t>
            </a:r>
          </a:p>
        </p:txBody>
      </p:sp>
      <p:sp>
        <p:nvSpPr>
          <p:cNvPr id="9" name="Freeform 9"/>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3"/>
            <a:stretch>
              <a:fillRect b="-56164"/>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58300"/>
            <a:ext cx="17259300" cy="1028700"/>
            <a:chOff x="0" y="0"/>
            <a:chExt cx="13636978" cy="812800"/>
          </a:xfrm>
        </p:grpSpPr>
        <p:sp>
          <p:nvSpPr>
            <p:cNvPr id="3" name="Freeform 3"/>
            <p:cNvSpPr/>
            <p:nvPr/>
          </p:nvSpPr>
          <p:spPr>
            <a:xfrm>
              <a:off x="0" y="0"/>
              <a:ext cx="13636978" cy="812800"/>
            </a:xfrm>
            <a:custGeom>
              <a:avLst/>
              <a:gdLst/>
              <a:ahLst/>
              <a:cxnLst/>
              <a:rect l="l" t="t" r="r" b="b"/>
              <a:pathLst>
                <a:path w="13636978" h="812800">
                  <a:moveTo>
                    <a:pt x="0" y="0"/>
                  </a:moveTo>
                  <a:lnTo>
                    <a:pt x="13636978" y="0"/>
                  </a:lnTo>
                  <a:lnTo>
                    <a:pt x="13636978" y="812800"/>
                  </a:lnTo>
                  <a:lnTo>
                    <a:pt x="0" y="812800"/>
                  </a:lnTo>
                  <a:close/>
                </a:path>
              </a:pathLst>
            </a:custGeom>
            <a:solidFill>
              <a:srgbClr val="E8ECEC"/>
            </a:solidFill>
          </p:spPr>
          <p:txBody>
            <a:bodyPr/>
            <a:lstStyle/>
            <a:p>
              <a:endParaRPr lang="fr-FR"/>
            </a:p>
          </p:txBody>
        </p:sp>
        <p:sp>
          <p:nvSpPr>
            <p:cNvPr id="4" name="TextBox 4"/>
            <p:cNvSpPr txBox="1"/>
            <p:nvPr/>
          </p:nvSpPr>
          <p:spPr>
            <a:xfrm>
              <a:off x="0" y="-38100"/>
              <a:ext cx="13636978"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694792" cy="10287000"/>
            <a:chOff x="0" y="0"/>
            <a:chExt cx="446365" cy="2709333"/>
          </a:xfrm>
        </p:grpSpPr>
        <p:sp>
          <p:nvSpPr>
            <p:cNvPr id="6" name="Freeform 6"/>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891C8"/>
            </a:solidFill>
          </p:spPr>
          <p:txBody>
            <a:bodyPr/>
            <a:lstStyle/>
            <a:p>
              <a:endParaRPr lang="fr-FR"/>
            </a:p>
          </p:txBody>
        </p:sp>
        <p:sp>
          <p:nvSpPr>
            <p:cNvPr id="7" name="TextBox 7"/>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1028700" cy="3177813"/>
            <a:chOff x="0" y="0"/>
            <a:chExt cx="812800" cy="2510865"/>
          </a:xfrm>
        </p:grpSpPr>
        <p:sp>
          <p:nvSpPr>
            <p:cNvPr id="9" name="Freeform 9"/>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891C8"/>
            </a:solidFill>
          </p:spPr>
          <p:txBody>
            <a:bodyPr/>
            <a:lstStyle/>
            <a:p>
              <a:endParaRPr lang="fr-FR"/>
            </a:p>
          </p:txBody>
        </p:sp>
        <p:sp>
          <p:nvSpPr>
            <p:cNvPr id="10" name="TextBox 10"/>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1028700" cy="2650849"/>
            <a:chOff x="0" y="0"/>
            <a:chExt cx="812800" cy="2094498"/>
          </a:xfrm>
        </p:grpSpPr>
        <p:sp>
          <p:nvSpPr>
            <p:cNvPr id="12" name="Freeform 12"/>
            <p:cNvSpPr/>
            <p:nvPr/>
          </p:nvSpPr>
          <p:spPr>
            <a:xfrm>
              <a:off x="0" y="0"/>
              <a:ext cx="812800" cy="2094498"/>
            </a:xfrm>
            <a:custGeom>
              <a:avLst/>
              <a:gdLst/>
              <a:ahLst/>
              <a:cxnLst/>
              <a:rect l="l" t="t" r="r" b="b"/>
              <a:pathLst>
                <a:path w="812800" h="2094498">
                  <a:moveTo>
                    <a:pt x="0" y="0"/>
                  </a:moveTo>
                  <a:lnTo>
                    <a:pt x="812800" y="0"/>
                  </a:lnTo>
                  <a:lnTo>
                    <a:pt x="812800" y="2094498"/>
                  </a:lnTo>
                  <a:lnTo>
                    <a:pt x="0" y="2094498"/>
                  </a:lnTo>
                  <a:close/>
                </a:path>
              </a:pathLst>
            </a:custGeom>
            <a:solidFill>
              <a:srgbClr val="1891C8"/>
            </a:solidFill>
          </p:spPr>
          <p:txBody>
            <a:bodyPr/>
            <a:lstStyle/>
            <a:p>
              <a:endParaRPr lang="fr-FR"/>
            </a:p>
          </p:txBody>
        </p:sp>
        <p:sp>
          <p:nvSpPr>
            <p:cNvPr id="13" name="TextBox 13"/>
            <p:cNvSpPr txBox="1"/>
            <p:nvPr/>
          </p:nvSpPr>
          <p:spPr>
            <a:xfrm>
              <a:off x="0" y="-38100"/>
              <a:ext cx="812800" cy="21325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890490" y="3179066"/>
            <a:ext cx="2747266" cy="3188394"/>
            <a:chOff x="0" y="-155575"/>
            <a:chExt cx="812800" cy="943311"/>
          </a:xfrm>
        </p:grpSpPr>
        <p:sp>
          <p:nvSpPr>
            <p:cNvPr id="15" name="Freeform 15"/>
            <p:cNvSpPr/>
            <p:nvPr/>
          </p:nvSpPr>
          <p:spPr>
            <a:xfrm>
              <a:off x="0" y="-109537"/>
              <a:ext cx="812800" cy="851236"/>
            </a:xfrm>
            <a:custGeom>
              <a:avLst/>
              <a:gdLst/>
              <a:ahLst/>
              <a:cxnLst/>
              <a:rect l="l" t="t" r="r" b="b"/>
              <a:pathLst>
                <a:path w="812800" h="851236">
                  <a:moveTo>
                    <a:pt x="652780" y="0"/>
                  </a:moveTo>
                  <a:lnTo>
                    <a:pt x="160020" y="0"/>
                  </a:lnTo>
                  <a:lnTo>
                    <a:pt x="0" y="160020"/>
                  </a:lnTo>
                  <a:lnTo>
                    <a:pt x="0" y="691216"/>
                  </a:lnTo>
                  <a:lnTo>
                    <a:pt x="160020" y="851236"/>
                  </a:lnTo>
                  <a:lnTo>
                    <a:pt x="652780" y="851236"/>
                  </a:lnTo>
                  <a:lnTo>
                    <a:pt x="812800" y="691216"/>
                  </a:lnTo>
                  <a:lnTo>
                    <a:pt x="812800" y="160020"/>
                  </a:lnTo>
                  <a:lnTo>
                    <a:pt x="652780" y="0"/>
                  </a:lnTo>
                  <a:close/>
                </a:path>
              </a:pathLst>
            </a:custGeom>
            <a:solidFill>
              <a:srgbClr val="1891C8"/>
            </a:solidFill>
          </p:spPr>
          <p:txBody>
            <a:bodyPr/>
            <a:lstStyle/>
            <a:p>
              <a:endParaRPr lang="fr-FR"/>
            </a:p>
          </p:txBody>
        </p:sp>
        <p:sp>
          <p:nvSpPr>
            <p:cNvPr id="16" name="TextBox 16"/>
            <p:cNvSpPr txBox="1"/>
            <p:nvPr/>
          </p:nvSpPr>
          <p:spPr>
            <a:xfrm>
              <a:off x="63500" y="-155575"/>
              <a:ext cx="685800" cy="943311"/>
            </a:xfrm>
            <a:prstGeom prst="rect">
              <a:avLst/>
            </a:prstGeom>
          </p:spPr>
          <p:txBody>
            <a:bodyPr lIns="44470" tIns="44470" rIns="44470" bIns="44470" rtlCol="0" anchor="ctr"/>
            <a:lstStyle/>
            <a:p>
              <a:pPr algn="ctr">
                <a:lnSpc>
                  <a:spcPts val="15958"/>
                </a:lnSpc>
              </a:pPr>
              <a:r>
                <a:rPr lang="en-US" sz="11398" b="1" dirty="0">
                  <a:solidFill>
                    <a:srgbClr val="FFFFFF"/>
                  </a:solidFill>
                  <a:latin typeface="Garet Bold"/>
                  <a:ea typeface="Garet Bold"/>
                  <a:cs typeface="Garet Bold"/>
                  <a:sym typeface="Garet Bold"/>
                </a:rPr>
                <a:t>09</a:t>
              </a:r>
            </a:p>
          </p:txBody>
        </p:sp>
      </p:grpSp>
      <p:sp>
        <p:nvSpPr>
          <p:cNvPr id="17" name="TextBox 17"/>
          <p:cNvSpPr txBox="1"/>
          <p:nvPr/>
        </p:nvSpPr>
        <p:spPr>
          <a:xfrm>
            <a:off x="6871175" y="4159047"/>
            <a:ext cx="8558295" cy="1959381"/>
          </a:xfrm>
          <a:prstGeom prst="rect">
            <a:avLst/>
          </a:prstGeom>
        </p:spPr>
        <p:txBody>
          <a:bodyPr lIns="0" tIns="0" rIns="0" bIns="0" rtlCol="0" anchor="t">
            <a:spAutoFit/>
          </a:bodyPr>
          <a:lstStyle/>
          <a:p>
            <a:pPr algn="l">
              <a:lnSpc>
                <a:spcPts val="15255"/>
              </a:lnSpc>
            </a:pPr>
            <a:r>
              <a:rPr lang="en-US" sz="12819">
                <a:solidFill>
                  <a:srgbClr val="000000"/>
                </a:solidFill>
                <a:latin typeface="Neirizi"/>
                <a:ea typeface="Neirizi"/>
                <a:cs typeface="Neirizi"/>
                <a:sym typeface="Neirizi"/>
              </a:rPr>
              <a:t>Simulation</a:t>
            </a:r>
          </a:p>
        </p:txBody>
      </p:sp>
    </p:spTree>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81416" y="-2222130"/>
            <a:ext cx="3744615" cy="3744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891C8">
                  <a:alpha val="19608"/>
                </a:srgbClr>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709911" y="9442759"/>
            <a:ext cx="1549389" cy="498244"/>
          </a:xfrm>
          <a:custGeom>
            <a:avLst/>
            <a:gdLst/>
            <a:ahLst/>
            <a:cxnLst/>
            <a:rect l="l" t="t" r="r" b="b"/>
            <a:pathLst>
              <a:path w="1549389" h="498244">
                <a:moveTo>
                  <a:pt x="0" y="0"/>
                </a:moveTo>
                <a:lnTo>
                  <a:pt x="1549389" y="0"/>
                </a:lnTo>
                <a:lnTo>
                  <a:pt x="1549389" y="498244"/>
                </a:lnTo>
                <a:lnTo>
                  <a:pt x="0" y="498244"/>
                </a:lnTo>
                <a:lnTo>
                  <a:pt x="0" y="0"/>
                </a:lnTo>
                <a:close/>
              </a:path>
            </a:pathLst>
          </a:custGeom>
          <a:blipFill>
            <a:blip r:embed="rId4"/>
            <a:stretch>
              <a:fillRect b="-56164"/>
            </a:stretch>
          </a:blipFill>
        </p:spPr>
        <p:txBody>
          <a:bodyPr/>
          <a:lstStyle/>
          <a:p>
            <a:endParaRPr lang="fr-FR"/>
          </a:p>
        </p:txBody>
      </p:sp>
      <p:pic>
        <p:nvPicPr>
          <p:cNvPr id="6" name="document_5803341260391455418">
            <a:hlinkClick r:id="" action="ppaction://media"/>
            <a:extLst>
              <a:ext uri="{FF2B5EF4-FFF2-40B4-BE49-F238E27FC236}">
                <a16:creationId xmlns:a16="http://schemas.microsoft.com/office/drawing/2014/main" id="{2F206571-E6AC-7E91-9A0B-F08E41F876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0689" y="1187450"/>
            <a:ext cx="14426621" cy="7912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08652" y="0"/>
            <a:ext cx="5850648" cy="12014979"/>
            <a:chOff x="0" y="0"/>
            <a:chExt cx="3609451" cy="7412423"/>
          </a:xfrm>
        </p:grpSpPr>
        <p:sp>
          <p:nvSpPr>
            <p:cNvPr id="3" name="Freeform 3"/>
            <p:cNvSpPr/>
            <p:nvPr/>
          </p:nvSpPr>
          <p:spPr>
            <a:xfrm>
              <a:off x="0" y="0"/>
              <a:ext cx="3609451" cy="7412423"/>
            </a:xfrm>
            <a:custGeom>
              <a:avLst/>
              <a:gdLst/>
              <a:ahLst/>
              <a:cxnLst/>
              <a:rect l="l" t="t" r="r" b="b"/>
              <a:pathLst>
                <a:path w="3609451" h="7412423">
                  <a:moveTo>
                    <a:pt x="2307419" y="7412423"/>
                  </a:moveTo>
                  <a:lnTo>
                    <a:pt x="0" y="7412423"/>
                  </a:lnTo>
                  <a:lnTo>
                    <a:pt x="0" y="1204741"/>
                  </a:lnTo>
                  <a:cubicBezTo>
                    <a:pt x="0" y="538573"/>
                    <a:pt x="582066" y="0"/>
                    <a:pt x="1302032" y="0"/>
                  </a:cubicBezTo>
                  <a:lnTo>
                    <a:pt x="3609451" y="0"/>
                  </a:lnTo>
                  <a:lnTo>
                    <a:pt x="3609451" y="6207682"/>
                  </a:lnTo>
                  <a:cubicBezTo>
                    <a:pt x="3609451" y="6873850"/>
                    <a:pt x="3027385" y="7412423"/>
                    <a:pt x="2307419" y="7412423"/>
                  </a:cubicBezTo>
                  <a:close/>
                </a:path>
              </a:pathLst>
            </a:custGeom>
            <a:blipFill>
              <a:blip r:embed="rId2"/>
              <a:stretch>
                <a:fillRect l="-8412" r="-28246"/>
              </a:stretch>
            </a:blipFill>
          </p:spPr>
          <p:txBody>
            <a:bodyPr/>
            <a:lstStyle/>
            <a:p>
              <a:endParaRPr lang="fr-FR"/>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198FCA"/>
            </a:solidFill>
          </p:spPr>
          <p:txBody>
            <a:bodyPr/>
            <a:lstStyle/>
            <a:p>
              <a:endParaRPr lang="fr-FR"/>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408652" cy="3177813"/>
            <a:chOff x="0" y="0"/>
            <a:chExt cx="9014243" cy="2510865"/>
          </a:xfrm>
        </p:grpSpPr>
        <p:sp>
          <p:nvSpPr>
            <p:cNvPr id="8" name="Freeform 8"/>
            <p:cNvSpPr/>
            <p:nvPr/>
          </p:nvSpPr>
          <p:spPr>
            <a:xfrm>
              <a:off x="0" y="0"/>
              <a:ext cx="9014244" cy="2510865"/>
            </a:xfrm>
            <a:custGeom>
              <a:avLst/>
              <a:gdLst/>
              <a:ahLst/>
              <a:cxnLst/>
              <a:rect l="l" t="t" r="r" b="b"/>
              <a:pathLst>
                <a:path w="9014244" h="2510865">
                  <a:moveTo>
                    <a:pt x="0" y="0"/>
                  </a:moveTo>
                  <a:lnTo>
                    <a:pt x="9014244" y="0"/>
                  </a:lnTo>
                  <a:lnTo>
                    <a:pt x="9014244" y="2510865"/>
                  </a:lnTo>
                  <a:lnTo>
                    <a:pt x="0" y="2510865"/>
                  </a:lnTo>
                  <a:close/>
                </a:path>
              </a:pathLst>
            </a:custGeom>
            <a:solidFill>
              <a:srgbClr val="F6F6F6"/>
            </a:solidFill>
          </p:spPr>
          <p:txBody>
            <a:bodyPr/>
            <a:lstStyle/>
            <a:p>
              <a:endParaRPr lang="fr-FR"/>
            </a:p>
          </p:txBody>
        </p:sp>
        <p:sp>
          <p:nvSpPr>
            <p:cNvPr id="9" name="TextBox 9"/>
            <p:cNvSpPr txBox="1"/>
            <p:nvPr/>
          </p:nvSpPr>
          <p:spPr>
            <a:xfrm>
              <a:off x="0" y="-38100"/>
              <a:ext cx="901424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98FCA"/>
            </a:solidFill>
          </p:spPr>
          <p:txBody>
            <a:bodyPr/>
            <a:lstStyle/>
            <a:p>
              <a:endParaRPr lang="fr-FR"/>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8FCA"/>
            </a:solidFill>
          </p:spPr>
          <p:txBody>
            <a:bodyPr/>
            <a:lstStyle/>
            <a:p>
              <a:endParaRPr lang="fr-FR"/>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192675" y="5655721"/>
            <a:ext cx="5216009" cy="941246"/>
            <a:chOff x="0" y="0"/>
            <a:chExt cx="1373764" cy="247900"/>
          </a:xfrm>
        </p:grpSpPr>
        <p:sp>
          <p:nvSpPr>
            <p:cNvPr id="17" name="Freeform 17"/>
            <p:cNvSpPr/>
            <p:nvPr/>
          </p:nvSpPr>
          <p:spPr>
            <a:xfrm>
              <a:off x="0" y="0"/>
              <a:ext cx="1373764" cy="247900"/>
            </a:xfrm>
            <a:custGeom>
              <a:avLst/>
              <a:gdLst/>
              <a:ahLst/>
              <a:cxnLst/>
              <a:rect l="l" t="t" r="r" b="b"/>
              <a:pathLst>
                <a:path w="1373764" h="247900">
                  <a:moveTo>
                    <a:pt x="75697" y="0"/>
                  </a:moveTo>
                  <a:lnTo>
                    <a:pt x="1298066" y="0"/>
                  </a:lnTo>
                  <a:cubicBezTo>
                    <a:pt x="1318143" y="0"/>
                    <a:pt x="1337396" y="7975"/>
                    <a:pt x="1351592" y="22171"/>
                  </a:cubicBezTo>
                  <a:cubicBezTo>
                    <a:pt x="1365788" y="36367"/>
                    <a:pt x="1373764" y="55621"/>
                    <a:pt x="1373764" y="75697"/>
                  </a:cubicBezTo>
                  <a:lnTo>
                    <a:pt x="1373764" y="172203"/>
                  </a:lnTo>
                  <a:cubicBezTo>
                    <a:pt x="1373764" y="214009"/>
                    <a:pt x="1339873" y="247900"/>
                    <a:pt x="1298066" y="247900"/>
                  </a:cubicBezTo>
                  <a:lnTo>
                    <a:pt x="75697" y="247900"/>
                  </a:lnTo>
                  <a:cubicBezTo>
                    <a:pt x="55621" y="247900"/>
                    <a:pt x="36367" y="239925"/>
                    <a:pt x="22171" y="225729"/>
                  </a:cubicBezTo>
                  <a:cubicBezTo>
                    <a:pt x="7975" y="211533"/>
                    <a:pt x="0" y="192279"/>
                    <a:pt x="0" y="172203"/>
                  </a:cubicBezTo>
                  <a:lnTo>
                    <a:pt x="0" y="75697"/>
                  </a:lnTo>
                  <a:cubicBezTo>
                    <a:pt x="0" y="55621"/>
                    <a:pt x="7975" y="36367"/>
                    <a:pt x="22171" y="22171"/>
                  </a:cubicBezTo>
                  <a:cubicBezTo>
                    <a:pt x="36367" y="7975"/>
                    <a:pt x="55621" y="0"/>
                    <a:pt x="75697" y="0"/>
                  </a:cubicBezTo>
                  <a:close/>
                </a:path>
              </a:pathLst>
            </a:custGeom>
            <a:solidFill>
              <a:srgbClr val="198FCA"/>
            </a:solidFill>
          </p:spPr>
          <p:txBody>
            <a:bodyPr/>
            <a:lstStyle/>
            <a:p>
              <a:endParaRPr lang="fr-FR"/>
            </a:p>
          </p:txBody>
        </p:sp>
        <p:sp>
          <p:nvSpPr>
            <p:cNvPr id="18" name="TextBox 18"/>
            <p:cNvSpPr txBox="1"/>
            <p:nvPr/>
          </p:nvSpPr>
          <p:spPr>
            <a:xfrm>
              <a:off x="0" y="-66675"/>
              <a:ext cx="1373764" cy="314575"/>
            </a:xfrm>
            <a:prstGeom prst="rect">
              <a:avLst/>
            </a:prstGeom>
          </p:spPr>
          <p:txBody>
            <a:bodyPr lIns="50800" tIns="50800" rIns="50800" bIns="50800" rtlCol="0" anchor="ctr"/>
            <a:lstStyle/>
            <a:p>
              <a:pPr algn="ctr">
                <a:lnSpc>
                  <a:spcPts val="5179"/>
                </a:lnSpc>
              </a:pPr>
              <a:r>
                <a:rPr lang="en-US" sz="3699">
                  <a:solidFill>
                    <a:srgbClr val="FFFFFF"/>
                  </a:solidFill>
                  <a:latin typeface="Garet"/>
                  <a:ea typeface="Garet"/>
                  <a:cs typeface="Garet"/>
                  <a:sym typeface="Garet"/>
                </a:rPr>
                <a:t>Join us !</a:t>
              </a:r>
            </a:p>
          </p:txBody>
        </p:sp>
      </p:grpSp>
      <p:grpSp>
        <p:nvGrpSpPr>
          <p:cNvPr id="19" name="Group 19"/>
          <p:cNvGrpSpPr/>
          <p:nvPr/>
        </p:nvGrpSpPr>
        <p:grpSpPr>
          <a:xfrm>
            <a:off x="9431487" y="192586"/>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fr-FR"/>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565097" y="8133422"/>
            <a:ext cx="3634212" cy="363421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1B91C3">
                  <a:alpha val="9804"/>
                </a:srgbClr>
              </a:solidFill>
              <a:prstDash val="solid"/>
              <a:miter/>
            </a:ln>
          </p:spPr>
          <p:txBody>
            <a:bodyPr/>
            <a:lstStyle/>
            <a:p>
              <a:endParaRPr lang="fr-FR"/>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8658227" y="9258300"/>
            <a:ext cx="1562030" cy="784426"/>
          </a:xfrm>
          <a:custGeom>
            <a:avLst/>
            <a:gdLst/>
            <a:ahLst/>
            <a:cxnLst/>
            <a:rect l="l" t="t" r="r" b="b"/>
            <a:pathLst>
              <a:path w="1562030" h="784426">
                <a:moveTo>
                  <a:pt x="0" y="0"/>
                </a:moveTo>
                <a:lnTo>
                  <a:pt x="1562030" y="0"/>
                </a:lnTo>
                <a:lnTo>
                  <a:pt x="1562030" y="784426"/>
                </a:lnTo>
                <a:lnTo>
                  <a:pt x="0" y="784426"/>
                </a:lnTo>
                <a:lnTo>
                  <a:pt x="0" y="0"/>
                </a:lnTo>
                <a:close/>
              </a:path>
            </a:pathLst>
          </a:custGeom>
          <a:blipFill>
            <a:blip r:embed="rId3"/>
            <a:stretch>
              <a:fillRect/>
            </a:stretch>
          </a:blipFill>
        </p:spPr>
        <p:txBody>
          <a:bodyPr/>
          <a:lstStyle/>
          <a:p>
            <a:endParaRPr lang="fr-FR"/>
          </a:p>
        </p:txBody>
      </p:sp>
      <p:sp>
        <p:nvSpPr>
          <p:cNvPr id="26" name="TextBox 26"/>
          <p:cNvSpPr txBox="1"/>
          <p:nvPr/>
        </p:nvSpPr>
        <p:spPr>
          <a:xfrm>
            <a:off x="1653503" y="4648200"/>
            <a:ext cx="8766566" cy="495300"/>
          </a:xfrm>
          <a:prstGeom prst="rect">
            <a:avLst/>
          </a:prstGeom>
        </p:spPr>
        <p:txBody>
          <a:bodyPr lIns="0" tIns="0" rIns="0" bIns="0" rtlCol="0" anchor="t">
            <a:spAutoFit/>
          </a:bodyPr>
          <a:lstStyle/>
          <a:p>
            <a:pPr algn="l">
              <a:lnSpc>
                <a:spcPts val="4199"/>
              </a:lnSpc>
            </a:pPr>
            <a:r>
              <a:rPr lang="en-US" sz="2999" spc="299">
                <a:solidFill>
                  <a:srgbClr val="000000"/>
                </a:solidFill>
                <a:latin typeface="Garet"/>
                <a:ea typeface="Garet"/>
                <a:cs typeface="Garet"/>
                <a:sym typeface="Garet"/>
              </a:rPr>
              <a:t>FOR YOUR ATTENTION</a:t>
            </a:r>
          </a:p>
        </p:txBody>
      </p:sp>
      <p:sp>
        <p:nvSpPr>
          <p:cNvPr id="27" name="TextBox 27"/>
          <p:cNvSpPr txBox="1"/>
          <p:nvPr/>
        </p:nvSpPr>
        <p:spPr>
          <a:xfrm>
            <a:off x="1624423" y="3135538"/>
            <a:ext cx="8795646" cy="1523365"/>
          </a:xfrm>
          <a:prstGeom prst="rect">
            <a:avLst/>
          </a:prstGeom>
        </p:spPr>
        <p:txBody>
          <a:bodyPr lIns="0" tIns="0" rIns="0" bIns="0" rtlCol="0" anchor="t">
            <a:spAutoFit/>
          </a:bodyPr>
          <a:lstStyle/>
          <a:p>
            <a:pPr algn="l">
              <a:lnSpc>
                <a:spcPts val="11960"/>
              </a:lnSpc>
            </a:pPr>
            <a:r>
              <a:rPr lang="en-US" sz="10400" b="1">
                <a:solidFill>
                  <a:srgbClr val="000000"/>
                </a:solidFill>
                <a:latin typeface="Garet Bold"/>
                <a:ea typeface="Garet Bold"/>
                <a:cs typeface="Garet Bold"/>
                <a:sym typeface="Garet Bold"/>
              </a:rPr>
              <a:t>THANK YOU</a:t>
            </a:r>
          </a:p>
        </p:txBody>
      </p:sp>
      <p:sp>
        <p:nvSpPr>
          <p:cNvPr id="28" name="Freeform 28"/>
          <p:cNvSpPr/>
          <p:nvPr/>
        </p:nvSpPr>
        <p:spPr>
          <a:xfrm>
            <a:off x="1597319" y="7644934"/>
            <a:ext cx="488488" cy="488488"/>
          </a:xfrm>
          <a:custGeom>
            <a:avLst/>
            <a:gdLst/>
            <a:ahLst/>
            <a:cxnLst/>
            <a:rect l="l" t="t" r="r" b="b"/>
            <a:pathLst>
              <a:path w="488488" h="488488">
                <a:moveTo>
                  <a:pt x="0" y="0"/>
                </a:moveTo>
                <a:lnTo>
                  <a:pt x="488488" y="0"/>
                </a:lnTo>
                <a:lnTo>
                  <a:pt x="488488" y="488488"/>
                </a:lnTo>
                <a:lnTo>
                  <a:pt x="0" y="488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29" name="TextBox 29"/>
          <p:cNvSpPr txBox="1"/>
          <p:nvPr/>
        </p:nvSpPr>
        <p:spPr>
          <a:xfrm>
            <a:off x="2266525" y="7670738"/>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f.hassani@enscs.edu.dz</a:t>
            </a:r>
          </a:p>
        </p:txBody>
      </p:sp>
      <p:sp>
        <p:nvSpPr>
          <p:cNvPr id="30" name="Freeform 30"/>
          <p:cNvSpPr/>
          <p:nvPr/>
        </p:nvSpPr>
        <p:spPr>
          <a:xfrm>
            <a:off x="1597319" y="8209605"/>
            <a:ext cx="488488" cy="488488"/>
          </a:xfrm>
          <a:custGeom>
            <a:avLst/>
            <a:gdLst/>
            <a:ahLst/>
            <a:cxnLst/>
            <a:rect l="l" t="t" r="r" b="b"/>
            <a:pathLst>
              <a:path w="488488" h="488488">
                <a:moveTo>
                  <a:pt x="0" y="0"/>
                </a:moveTo>
                <a:lnTo>
                  <a:pt x="488488" y="0"/>
                </a:lnTo>
                <a:lnTo>
                  <a:pt x="488488" y="488489"/>
                </a:lnTo>
                <a:lnTo>
                  <a:pt x="0" y="488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31" name="TextBox 31"/>
          <p:cNvSpPr txBox="1"/>
          <p:nvPr/>
        </p:nvSpPr>
        <p:spPr>
          <a:xfrm>
            <a:off x="2266525" y="8235409"/>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s.harnane@enscs.edu.dz</a:t>
            </a:r>
          </a:p>
        </p:txBody>
      </p:sp>
      <p:sp>
        <p:nvSpPr>
          <p:cNvPr id="32" name="Freeform 32"/>
          <p:cNvSpPr/>
          <p:nvPr/>
        </p:nvSpPr>
        <p:spPr>
          <a:xfrm>
            <a:off x="1597319" y="8774277"/>
            <a:ext cx="488488" cy="488488"/>
          </a:xfrm>
          <a:custGeom>
            <a:avLst/>
            <a:gdLst/>
            <a:ahLst/>
            <a:cxnLst/>
            <a:rect l="l" t="t" r="r" b="b"/>
            <a:pathLst>
              <a:path w="488488" h="488488">
                <a:moveTo>
                  <a:pt x="0" y="0"/>
                </a:moveTo>
                <a:lnTo>
                  <a:pt x="488488" y="0"/>
                </a:lnTo>
                <a:lnTo>
                  <a:pt x="488488" y="488488"/>
                </a:lnTo>
                <a:lnTo>
                  <a:pt x="0" y="488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33" name="TextBox 33"/>
          <p:cNvSpPr txBox="1"/>
          <p:nvPr/>
        </p:nvSpPr>
        <p:spPr>
          <a:xfrm>
            <a:off x="2266525" y="8800081"/>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m.kassoul@enscs.edu.dz</a:t>
            </a:r>
          </a:p>
        </p:txBody>
      </p:sp>
      <p:sp>
        <p:nvSpPr>
          <p:cNvPr id="34" name="Freeform 34"/>
          <p:cNvSpPr/>
          <p:nvPr/>
        </p:nvSpPr>
        <p:spPr>
          <a:xfrm>
            <a:off x="1597319" y="9338948"/>
            <a:ext cx="488488" cy="488488"/>
          </a:xfrm>
          <a:custGeom>
            <a:avLst/>
            <a:gdLst/>
            <a:ahLst/>
            <a:cxnLst/>
            <a:rect l="l" t="t" r="r" b="b"/>
            <a:pathLst>
              <a:path w="488488" h="488488">
                <a:moveTo>
                  <a:pt x="0" y="0"/>
                </a:moveTo>
                <a:lnTo>
                  <a:pt x="488488" y="0"/>
                </a:lnTo>
                <a:lnTo>
                  <a:pt x="488488" y="488488"/>
                </a:lnTo>
                <a:lnTo>
                  <a:pt x="0" y="488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35" name="TextBox 35"/>
          <p:cNvSpPr txBox="1"/>
          <p:nvPr/>
        </p:nvSpPr>
        <p:spPr>
          <a:xfrm>
            <a:off x="2266525" y="9364752"/>
            <a:ext cx="5102540" cy="389255"/>
          </a:xfrm>
          <a:prstGeom prst="rect">
            <a:avLst/>
          </a:prstGeom>
        </p:spPr>
        <p:txBody>
          <a:bodyPr lIns="0" tIns="0" rIns="0" bIns="0" rtlCol="0" anchor="t">
            <a:spAutoFit/>
          </a:bodyPr>
          <a:lstStyle/>
          <a:p>
            <a:pPr algn="l">
              <a:lnSpc>
                <a:spcPts val="3220"/>
              </a:lnSpc>
            </a:pPr>
            <a:r>
              <a:rPr lang="en-US" sz="2300">
                <a:solidFill>
                  <a:srgbClr val="000000"/>
                </a:solidFill>
                <a:latin typeface="Garet"/>
                <a:ea typeface="Garet"/>
                <a:cs typeface="Garet"/>
                <a:sym typeface="Garet"/>
              </a:rPr>
              <a:t>a.gheribi@enscs.edu.dz</a:t>
            </a:r>
          </a:p>
        </p:txBody>
      </p:sp>
      <p:sp>
        <p:nvSpPr>
          <p:cNvPr id="36" name="Freeform 35">
            <a:extLst>
              <a:ext uri="{FF2B5EF4-FFF2-40B4-BE49-F238E27FC236}">
                <a16:creationId xmlns:a16="http://schemas.microsoft.com/office/drawing/2014/main" id="{E460A1A4-B59B-144F-15B4-D5D2B951028E}"/>
              </a:ext>
            </a:extLst>
          </p:cNvPr>
          <p:cNvSpPr/>
          <p:nvPr/>
        </p:nvSpPr>
        <p:spPr>
          <a:xfrm>
            <a:off x="3865007" y="828763"/>
            <a:ext cx="3871343" cy="1157592"/>
          </a:xfrm>
          <a:custGeom>
            <a:avLst/>
            <a:gdLst/>
            <a:ahLst/>
            <a:cxnLst/>
            <a:rect l="l" t="t" r="r" b="b"/>
            <a:pathLst>
              <a:path w="3871343" h="1157592">
                <a:moveTo>
                  <a:pt x="0" y="0"/>
                </a:moveTo>
                <a:lnTo>
                  <a:pt x="3871342" y="0"/>
                </a:lnTo>
                <a:lnTo>
                  <a:pt x="3871342" y="1157592"/>
                </a:lnTo>
                <a:lnTo>
                  <a:pt x="0" y="1157592"/>
                </a:lnTo>
                <a:lnTo>
                  <a:pt x="0" y="0"/>
                </a:lnTo>
                <a:close/>
              </a:path>
            </a:pathLst>
          </a:custGeom>
          <a:blipFill>
            <a:blip r:embed="rId3"/>
            <a:stretch>
              <a:fillRect b="-67945"/>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3032</Words>
  <Application>Microsoft Office PowerPoint</Application>
  <PresentationFormat>Personnalisé</PresentationFormat>
  <Paragraphs>839</Paragraphs>
  <Slides>93</Slides>
  <Notes>0</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93</vt:i4>
      </vt:variant>
    </vt:vector>
  </HeadingPairs>
  <TitlesOfParts>
    <vt:vector size="103" baseType="lpstr">
      <vt:lpstr>Garet</vt:lpstr>
      <vt:lpstr>Calibri</vt:lpstr>
      <vt:lpstr>Garet Bold</vt:lpstr>
      <vt:lpstr>Inter</vt:lpstr>
      <vt:lpstr>Neirizi</vt:lpstr>
      <vt:lpstr>29LT Riwaya Bold</vt:lpstr>
      <vt:lpstr>29LT Riwaya</vt:lpstr>
      <vt:lpstr>Inter Bold</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Project</dc:title>
  <cp:lastModifiedBy>Fateh Hassani</cp:lastModifiedBy>
  <cp:revision>4</cp:revision>
  <dcterms:created xsi:type="dcterms:W3CDTF">2006-08-16T00:00:00Z</dcterms:created>
  <dcterms:modified xsi:type="dcterms:W3CDTF">2025-01-22T19:49:01Z</dcterms:modified>
  <dc:identifier>DAGc0pJdT_g</dc:identifier>
</cp:coreProperties>
</file>